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94" r:id="rId3"/>
    <p:sldId id="373" r:id="rId4"/>
    <p:sldId id="384" r:id="rId5"/>
    <p:sldId id="385" r:id="rId6"/>
    <p:sldId id="386" r:id="rId7"/>
    <p:sldId id="397" r:id="rId8"/>
    <p:sldId id="396" r:id="rId9"/>
    <p:sldId id="388" r:id="rId10"/>
    <p:sldId id="372" r:id="rId11"/>
    <p:sldId id="390" r:id="rId12"/>
    <p:sldId id="392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1" autoAdjust="0"/>
    <p:restoredTop sz="94660"/>
  </p:normalViewPr>
  <p:slideViewPr>
    <p:cSldViewPr showGuides="1">
      <p:cViewPr varScale="1">
        <p:scale>
          <a:sx n="145" d="100"/>
          <a:sy n="145" d="100"/>
        </p:scale>
        <p:origin x="618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toclub.by/images/main76/765087_main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6673"/>
            <a:ext cx="4013937" cy="518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987824" y="987574"/>
            <a:ext cx="5749420" cy="158417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606841" y="1419622"/>
            <a:ext cx="5035914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НАРОДНОГО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ЕДИНСТВА: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ЗНАЧЕНИЕ МИРА И СОГЛАСИЯ</a:t>
            </a:r>
            <a:endParaRPr lang="ru-RU" sz="2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275856" y="1172259"/>
            <a:ext cx="180020" cy="1255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7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сентябрь </a:t>
            </a:r>
            <a:r>
              <a:rPr lang="ru-RU" dirty="0"/>
              <a:t>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483518"/>
            <a:ext cx="576064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БЕЛОРУССКИЕ ИНИЦИАТИВЫ ПО УКРЕПЛЕНИЮ ГЛОБАЛЬНОЙ БЕЗОПАСНОСТИ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Новая </a:t>
            </a:r>
            <a:r>
              <a:rPr lang="ru-RU" b="1" dirty="0">
                <a:solidFill>
                  <a:schemeClr val="bg1"/>
                </a:solidFill>
              </a:rPr>
              <a:t>дипломатическая </a:t>
            </a:r>
            <a:r>
              <a:rPr lang="ru-RU" b="1" dirty="0" smtClean="0">
                <a:solidFill>
                  <a:schemeClr val="bg1"/>
                </a:solidFill>
              </a:rPr>
              <a:t>инициатива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b="1" dirty="0" smtClean="0">
                <a:solidFill>
                  <a:schemeClr val="bg1"/>
                </a:solidFill>
              </a:rPr>
              <a:t>Евразийская </a:t>
            </a:r>
            <a:r>
              <a:rPr lang="ru-RU" b="1" dirty="0">
                <a:solidFill>
                  <a:schemeClr val="bg1"/>
                </a:solidFill>
              </a:rPr>
              <a:t>хартия многообразия и многополярности в XXI </a:t>
            </a:r>
            <a:r>
              <a:rPr lang="ru-RU" b="1" dirty="0" smtClean="0">
                <a:solidFill>
                  <a:schemeClr val="bg1"/>
                </a:solidFill>
              </a:rPr>
              <a:t>веке»</a:t>
            </a:r>
            <a:endParaRPr lang="ru-RU" dirty="0">
              <a:solidFill>
                <a:schemeClr val="bg1"/>
              </a:solidFill>
            </a:endParaRPr>
          </a:p>
          <a:p>
            <a:pPr>
              <a:lnSpc>
                <a:spcPts val="2400"/>
              </a:lnSpc>
            </a:pPr>
            <a:r>
              <a:rPr lang="ru-RU" dirty="0" smtClean="0">
                <a:solidFill>
                  <a:schemeClr val="bg1"/>
                </a:solidFill>
              </a:rPr>
              <a:t>получает </a:t>
            </a:r>
            <a:r>
              <a:rPr lang="ru-RU" dirty="0">
                <a:solidFill>
                  <a:schemeClr val="bg1"/>
                </a:solidFill>
              </a:rPr>
              <a:t>поддержку ключевых международных организаций: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ШОС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БРИКС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АСЕАН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СНГ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ЕАЭС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16016" y="3003798"/>
            <a:ext cx="4427984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3093226"/>
            <a:ext cx="4211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Беларусь -</a:t>
            </a:r>
            <a:r>
              <a:rPr lang="ru-RU" sz="1500" b="1" dirty="0" smtClean="0"/>
              <a:t> </a:t>
            </a:r>
            <a:r>
              <a:rPr lang="ru-RU" sz="1500" b="1" dirty="0"/>
              <a:t>страна, проводящая открытые экспертные дискуссии по вопросам: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международной </a:t>
            </a:r>
            <a:r>
              <a:rPr lang="ru-RU" sz="1500" dirty="0"/>
              <a:t>безопасности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многополярного мироустройства</a:t>
            </a:r>
            <a:endParaRPr lang="ru-RU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гармонизации </a:t>
            </a:r>
            <a:r>
              <a:rPr lang="ru-RU" sz="1500" dirty="0"/>
              <a:t>межгосударственных отношений</a:t>
            </a:r>
          </a:p>
        </p:txBody>
      </p:sp>
    </p:spTree>
    <p:extLst>
      <p:ext uri="{BB962C8B-B14F-4D97-AF65-F5344CB8AC3E}">
        <p14:creationId xmlns:p14="http://schemas.microsoft.com/office/powerpoint/2010/main" val="19265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94488" y="-164554"/>
            <a:ext cx="11215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 smtClean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04158" y="2557229"/>
            <a:ext cx="12336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 smtClean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525634"/>
            <a:ext cx="43932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дадзеным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нам Богам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кавалачку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зямлі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наш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адзіны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дом.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 не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прадаецца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грошы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далей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гарадскія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кварталы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вёскі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будучыні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дарогі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заводы,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станцыі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метро і школы.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мадэрнізаваць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сельскую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гаспадарку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развіваць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навуку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адукацыю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медыцыну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Рабіць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усё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краіна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станавілася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яшчэ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прыгожай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ўтульнай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нас,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нашых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дзяцей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ўнукаў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І,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галоўнае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абавязкова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захаваем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нашчадкаў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мірнае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неба над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нашымі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дамамі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97979" y="4227934"/>
            <a:ext cx="3936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2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200" i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1200" i="1" dirty="0">
                <a:solidFill>
                  <a:schemeClr val="bg1"/>
                </a:solidFill>
              </a:rPr>
              <a:t>в ходе акции «Марафон единства» в «Минск-Арене</a:t>
            </a:r>
            <a:r>
              <a:rPr lang="ru-RU" sz="1200" i="1" dirty="0" smtClean="0">
                <a:solidFill>
                  <a:schemeClr val="bg1"/>
                </a:solidFill>
              </a:rPr>
              <a:t>»</a:t>
            </a:r>
            <a:br>
              <a:rPr lang="ru-RU" sz="1200" i="1" dirty="0" smtClean="0">
                <a:solidFill>
                  <a:schemeClr val="bg1"/>
                </a:solidFill>
              </a:rPr>
            </a:br>
            <a:r>
              <a:rPr lang="ru-RU" sz="1200" i="1" dirty="0" smtClean="0">
                <a:solidFill>
                  <a:schemeClr val="bg1"/>
                </a:solidFill>
              </a:rPr>
              <a:t>24 января 2025 </a:t>
            </a:r>
            <a:r>
              <a:rPr lang="ru-RU" sz="1200" i="1" dirty="0">
                <a:solidFill>
                  <a:schemeClr val="bg1"/>
                </a:solidFill>
              </a:rPr>
              <a:t>г</a:t>
            </a:r>
            <a:r>
              <a:rPr lang="ru-RU" sz="1200" i="1" dirty="0" smtClean="0">
                <a:solidFill>
                  <a:schemeClr val="bg1"/>
                </a:solidFill>
              </a:rPr>
              <a:t>. </a:t>
            </a:r>
            <a:endParaRPr lang="ru-RU" sz="1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266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 rot="5400000">
            <a:off x="1092521" y="-719127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16999" y="3873776"/>
            <a:ext cx="7981668" cy="1038596"/>
            <a:chOff x="581166" y="2060389"/>
            <a:chExt cx="7981668" cy="103859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81166" y="2060389"/>
              <a:ext cx="7981668" cy="1038596"/>
            </a:xfrm>
            <a:prstGeom prst="rect">
              <a:avLst/>
            </a:prstGeom>
            <a:solidFill>
              <a:srgbClr val="182C7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0" name="Picture 2" descr="D:\Академия управления\фото1\лого академии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301" y="2289565"/>
              <a:ext cx="2727398" cy="565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254716"/>
            <a:ext cx="1796840" cy="17999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0375" y="3020436"/>
            <a:ext cx="2370148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«17 сентября – День народного единства» </a:t>
            </a:r>
            <a:r>
              <a:rPr kumimoji="0" lang="ru-RU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сентябрь 2021 г.)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626" y="1203599"/>
            <a:ext cx="1798014" cy="178038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61573" y="3020436"/>
            <a:ext cx="3366120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«Единство белорусского народа – основополагающий фактор сохранения и укрепления суверенитета и независимости страны» (сентябрь 2023 г.)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3429" t="2803" r="2095" b="3091"/>
          <a:stretch/>
        </p:blipFill>
        <p:spPr>
          <a:xfrm>
            <a:off x="6792834" y="1203599"/>
            <a:ext cx="1739606" cy="173960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490296" y="3035735"/>
            <a:ext cx="2404693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«Мы вместе навсегда: к 85-летию воссоединения Западной Беларуси и БССР» (сентябрь 2024 г.)</a:t>
            </a:r>
          </a:p>
        </p:txBody>
      </p:sp>
    </p:spTree>
    <p:extLst>
      <p:ext uri="{BB962C8B-B14F-4D97-AF65-F5344CB8AC3E}">
        <p14:creationId xmlns:p14="http://schemas.microsoft.com/office/powerpoint/2010/main" val="295018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народного единства __ Беларусь 2023 __ Могилевская область (360p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" y="0"/>
            <a:ext cx="91511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6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6598" y="771550"/>
            <a:ext cx="4752527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500" b="1" i="1" dirty="0" smtClean="0">
                <a:solidFill>
                  <a:schemeClr val="bg1"/>
                </a:solidFill>
              </a:rPr>
              <a:t>Не </a:t>
            </a:r>
            <a:r>
              <a:rPr lang="ru-RU" sz="2500" b="1" i="1" dirty="0">
                <a:solidFill>
                  <a:schemeClr val="bg1"/>
                </a:solidFill>
              </a:rPr>
              <a:t>было бы этого воссоединения, не было бы у нас ни Дня Победы, ни Дня Независимости. Нас бы не было. Потому что не было бы той земли, на которой предки наши родились и которую своим трудом возделывали</a:t>
            </a:r>
            <a:endParaRPr lang="ru-RU" sz="25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9299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172400" y="196142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85198" y="3921318"/>
            <a:ext cx="48649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8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-513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9992" y="282747"/>
            <a:ext cx="444477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ИСТОРИЯ ПРАЗДНОВАНИЯ 17 СЕНТЯБРЯ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1939-1940 ГГ.: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Народное </a:t>
            </a:r>
            <a:r>
              <a:rPr lang="ru-RU" sz="1700" dirty="0">
                <a:solidFill>
                  <a:srgbClr val="0A0A7C"/>
                </a:solidFill>
              </a:rPr>
              <a:t>собрание Западной </a:t>
            </a:r>
            <a:r>
              <a:rPr lang="ru-RU" sz="1700" dirty="0" smtClean="0">
                <a:solidFill>
                  <a:srgbClr val="0A0A7C"/>
                </a:solidFill>
              </a:rPr>
              <a:t>Белоруссии </a:t>
            </a:r>
            <a:r>
              <a:rPr lang="ru-RU" sz="1700" dirty="0">
                <a:solidFill>
                  <a:srgbClr val="0A0A7C"/>
                </a:solidFill>
              </a:rPr>
              <a:t>провозгласило 17 сентября </a:t>
            </a:r>
            <a:r>
              <a:rPr lang="ru-RU" sz="1700" b="1" dirty="0">
                <a:solidFill>
                  <a:srgbClr val="0A0A7C"/>
                </a:solidFill>
              </a:rPr>
              <a:t>Днём освобождения</a:t>
            </a:r>
            <a:r>
              <a:rPr lang="ru-RU" sz="1700" dirty="0">
                <a:solidFill>
                  <a:srgbClr val="0A0A7C"/>
                </a:solidFill>
              </a:rPr>
              <a:t> от гнёта буржуазии и </a:t>
            </a:r>
            <a:r>
              <a:rPr lang="ru-RU" sz="1700" dirty="0" smtClean="0">
                <a:solidFill>
                  <a:srgbClr val="0A0A7C"/>
                </a:solidFill>
              </a:rPr>
              <a:t>помещиков;</a:t>
            </a: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в </a:t>
            </a:r>
            <a:r>
              <a:rPr lang="ru-RU" sz="1700" dirty="0">
                <a:solidFill>
                  <a:srgbClr val="0A0A7C"/>
                </a:solidFill>
              </a:rPr>
              <a:t>1940 году в БССР праздник отмечался </a:t>
            </a:r>
            <a:r>
              <a:rPr lang="ru-RU" sz="1700" b="1" dirty="0">
                <a:solidFill>
                  <a:srgbClr val="0A0A7C"/>
                </a:solidFill>
              </a:rPr>
              <a:t>массово и </a:t>
            </a:r>
            <a:r>
              <a:rPr lang="ru-RU" sz="1700" b="1" dirty="0" smtClean="0">
                <a:solidFill>
                  <a:srgbClr val="0A0A7C"/>
                </a:solidFill>
              </a:rPr>
              <a:t>торжественно</a:t>
            </a:r>
            <a:r>
              <a:rPr lang="ru-RU" sz="1700" dirty="0" smtClean="0">
                <a:solidFill>
                  <a:srgbClr val="0A0A7C"/>
                </a:solidFill>
              </a:rPr>
              <a:t>.</a:t>
            </a:r>
            <a:endParaRPr lang="ru-RU" sz="1700" b="1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b="1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ПОСЛЕВОЕННЫЙ ПЕРИОД: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последнее </a:t>
            </a:r>
            <a:r>
              <a:rPr lang="ru-RU" sz="1700" dirty="0">
                <a:solidFill>
                  <a:srgbClr val="0A0A7C"/>
                </a:solidFill>
              </a:rPr>
              <a:t>общесоюзное </a:t>
            </a:r>
            <a:r>
              <a:rPr lang="ru-RU" sz="1700" dirty="0" smtClean="0">
                <a:solidFill>
                  <a:srgbClr val="0A0A7C"/>
                </a:solidFill>
              </a:rPr>
              <a:t/>
            </a:r>
            <a:br>
              <a:rPr lang="ru-RU" sz="1700" dirty="0" smtClean="0">
                <a:solidFill>
                  <a:srgbClr val="0A0A7C"/>
                </a:solidFill>
              </a:rPr>
            </a:br>
            <a:r>
              <a:rPr lang="ru-RU" sz="1700" dirty="0" smtClean="0">
                <a:solidFill>
                  <a:srgbClr val="0A0A7C"/>
                </a:solidFill>
              </a:rPr>
              <a:t>празднование </a:t>
            </a:r>
            <a:r>
              <a:rPr lang="ru-RU" sz="1700" dirty="0">
                <a:solidFill>
                  <a:srgbClr val="0A0A7C"/>
                </a:solidFill>
              </a:rPr>
              <a:t>– </a:t>
            </a:r>
            <a:r>
              <a:rPr lang="ru-RU" sz="1700" b="1" dirty="0">
                <a:solidFill>
                  <a:srgbClr val="0A0A7C"/>
                </a:solidFill>
              </a:rPr>
              <a:t>1949 </a:t>
            </a:r>
            <a:r>
              <a:rPr lang="ru-RU" sz="1700" b="1" dirty="0" smtClean="0">
                <a:solidFill>
                  <a:srgbClr val="0A0A7C"/>
                </a:solidFill>
              </a:rPr>
              <a:t>год</a:t>
            </a:r>
            <a:r>
              <a:rPr lang="ru-RU" sz="1700" dirty="0" smtClean="0">
                <a:solidFill>
                  <a:srgbClr val="0A0A7C"/>
                </a:solidFill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5570694" y="1302700"/>
            <a:ext cx="1134452" cy="601216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846953" y="203473"/>
            <a:ext cx="126550" cy="4675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94195" y="3862663"/>
            <a:ext cx="574092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50" i="1" dirty="0">
                <a:solidFill>
                  <a:schemeClr val="bg1"/>
                </a:solidFill>
              </a:rPr>
              <a:t>Указом Президента Республики Беларусь от 7 июня </a:t>
            </a:r>
            <a:r>
              <a:rPr lang="ru-RU" sz="1650" i="1" dirty="0" smtClean="0">
                <a:solidFill>
                  <a:schemeClr val="bg1"/>
                </a:solidFill>
              </a:rPr>
              <a:t>2021 г. № </a:t>
            </a:r>
            <a:r>
              <a:rPr lang="ru-RU" sz="1650" i="1" dirty="0">
                <a:solidFill>
                  <a:schemeClr val="bg1"/>
                </a:solidFill>
              </a:rPr>
              <a:t>206 дата 17 сентября обрела статус государственного праздника – </a:t>
            </a:r>
            <a:r>
              <a:rPr lang="ru-RU" sz="1650" b="1" i="1" dirty="0">
                <a:solidFill>
                  <a:schemeClr val="bg1"/>
                </a:solidFill>
              </a:rPr>
              <a:t>Дня народного единства</a:t>
            </a:r>
            <a:endParaRPr lang="ru-RU" sz="16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Академия управления\2025\Сентябрь\6a97404f-00e2-401f-80ba-286f082a20c7-xl-___webp_192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2257"/>
            <a:ext cx="3686808" cy="516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627535"/>
            <a:ext cx="5173356" cy="237626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23928" y="843558"/>
            <a:ext cx="46758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результатам исследования, проведенного Институтом социологии НАН Беларуси в 2024 году, подавляющее большинство белорусов (75,6%) разделяет заложенные идейные смыслы в государственный праздник – День народного единства.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49220" y="329183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При этом показатели ответов респондентов имеют позитивную тенденцию в сторону увеличения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по </a:t>
            </a:r>
            <a:r>
              <a:rPr lang="ru-RU" i="1" dirty="0"/>
              <a:t>сравнению с </a:t>
            </a:r>
            <a:r>
              <a:rPr lang="ru-RU" i="1" dirty="0" smtClean="0"/>
              <a:t>предыдущими годами.</a:t>
            </a:r>
            <a:endParaRPr lang="ru-RU" dirty="0"/>
          </a:p>
        </p:txBody>
      </p:sp>
      <p:sp>
        <p:nvSpPr>
          <p:cNvPr id="2" name="AutoShape 2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95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6245929" y="1976491"/>
            <a:ext cx="2016225" cy="377991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36096" y="338051"/>
            <a:ext cx="352839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0A0A7C"/>
                </a:solidFill>
              </a:rPr>
              <a:t>Старт общественно-культурной акции «Марафон единства» был объявлен Президентом Республики </a:t>
            </a:r>
            <a:r>
              <a:rPr lang="ru-RU" sz="1700" b="1" dirty="0" smtClean="0">
                <a:solidFill>
                  <a:srgbClr val="0A0A7C"/>
                </a:solidFill>
              </a:rPr>
              <a:t>Беларусь </a:t>
            </a:r>
            <a:r>
              <a:rPr lang="ru-RU" sz="1700" b="1" dirty="0" err="1">
                <a:solidFill>
                  <a:srgbClr val="0A0A7C"/>
                </a:solidFill>
              </a:rPr>
              <a:t>А.Г.Лукашенко</a:t>
            </a:r>
            <a:r>
              <a:rPr lang="ru-RU" sz="1700" b="1" dirty="0">
                <a:solidFill>
                  <a:srgbClr val="0A0A7C"/>
                </a:solidFill>
              </a:rPr>
              <a:t> 17 сентября 2024 г. </a:t>
            </a:r>
            <a:r>
              <a:rPr lang="ru-RU" sz="1700" dirty="0"/>
              <a:t>на торжественном мероприятии ко Дню народного единства в «Минск-Арене». Финал прошел с 20 по 25 января 2025 г. в </a:t>
            </a:r>
            <a:r>
              <a:rPr lang="ru-RU" sz="1700" dirty="0" err="1"/>
              <a:t>г.Минске</a:t>
            </a:r>
            <a:r>
              <a:rPr lang="ru-RU" sz="17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2935712"/>
            <a:ext cx="352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Большой интерес вызывали у людей такие проекты, как «Разам </a:t>
            </a:r>
            <a:r>
              <a:rPr lang="ru-RU" sz="1400" i="1" dirty="0" err="1">
                <a:solidFill>
                  <a:schemeClr val="bg1"/>
                </a:solidFill>
              </a:rPr>
              <a:t>працуем</a:t>
            </a:r>
            <a:r>
              <a:rPr lang="ru-RU" sz="1400" i="1" dirty="0">
                <a:solidFill>
                  <a:schemeClr val="bg1"/>
                </a:solidFill>
              </a:rPr>
              <a:t>, разам </a:t>
            </a:r>
            <a:r>
              <a:rPr lang="ru-RU" sz="1400" i="1" dirty="0" err="1">
                <a:solidFill>
                  <a:schemeClr val="bg1"/>
                </a:solidFill>
              </a:rPr>
              <a:t>спяваем</a:t>
            </a:r>
            <a:r>
              <a:rPr lang="ru-RU" sz="1400" i="1" dirty="0">
                <a:solidFill>
                  <a:schemeClr val="bg1"/>
                </a:solidFill>
              </a:rPr>
              <a:t>», открытый конкурс рисунка учащихся начальных классов «Мы вместе», республиканский конкурс сочинений на тему «Что такое единство», городские </a:t>
            </a:r>
            <a:r>
              <a:rPr lang="ru-RU" sz="1400" i="1" dirty="0" err="1">
                <a:solidFill>
                  <a:schemeClr val="bg1"/>
                </a:solidFill>
              </a:rPr>
              <a:t>квесты</a:t>
            </a:r>
            <a:r>
              <a:rPr lang="ru-RU" sz="1400" i="1" dirty="0">
                <a:solidFill>
                  <a:schemeClr val="bg1"/>
                </a:solidFill>
              </a:rPr>
              <a:t> «Это все мое родное» и др.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1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6707" y="2545435"/>
            <a:ext cx="4392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последние 15 лет количество вооруженных конфликтов почти удвоилось. Только за 2024 год UCDP зарегистрировала 61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конфликт,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том числе 11 полномасштабных войн.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699542"/>
            <a:ext cx="5472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 данным специалистов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проекта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Uppsala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Conflict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Data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Program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*,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количество войн достигло рекордного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уровня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со времен Второй мировой. При этом в 2024 году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мире произошло самое большое количество войн и вооруженных конфликтов за всю историю наблюдений.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448442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*UCDP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одна из ведущих и авторитетных организаций по учету войн и вооруженных конфликтов,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Швеция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98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r="27337" b="2229"/>
          <a:stretch/>
        </p:blipFill>
        <p:spPr>
          <a:xfrm>
            <a:off x="4572000" y="-7987"/>
            <a:ext cx="4577365" cy="51720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0716" y="-7987"/>
            <a:ext cx="45827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88424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385341"/>
            <a:ext cx="396044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ДИНАМИКА ПРЕСТУПНОСТИ В РЕСПУБЛИКЕ БЕЛАРУСЬ ПО ДАННЫМ МИНИСТЕРСТВА ВНУТРЕННИХ ДЕЛ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ОСНОВНЫЕ ПОКАЗАТЕЛИ: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Снижение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общего числа преступлений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15,8%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Положительная тенденция наблюдается 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 всех регионах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страны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КЛЮЧЕВЫЕ УЛУЧШЕНИЯ: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Меньше преступлений в общественных местах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Снижение правонарушений среди несовершеннолетних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Уменьшение рецидивной преступности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Сокращение числа преступлений в состоянии алкогольного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опьянения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7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3568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55526"/>
            <a:ext cx="8568953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A0A7C"/>
                </a:solidFill>
              </a:rPr>
              <a:t>НА БЕЛОРУССКОЙ ЗЕМЛЕ В МИРЕ И СОГЛАСИИ В ДУХЕ ДОБРОСОСЕДСТВА ТРУДЯТСЯ, СОЗДАЮТ СЕМЬИ, РАСТЯТ ДЕТЕЙ ПРЕДСТАВИТЕЛИ 156 НАЦИОНАЛЬНОСТЕЙ.</a:t>
            </a:r>
          </a:p>
          <a:p>
            <a:endParaRPr lang="ru-RU" sz="1700" dirty="0" smtClean="0"/>
          </a:p>
          <a:p>
            <a:r>
              <a:rPr lang="ru-RU" sz="1700" dirty="0" smtClean="0"/>
              <a:t>В </a:t>
            </a:r>
            <a:r>
              <a:rPr lang="ru-RU" sz="1700" dirty="0"/>
              <a:t>нашей стране зарегистрировано </a:t>
            </a:r>
            <a:r>
              <a:rPr lang="ru-RU" sz="1700" b="1" dirty="0"/>
              <a:t>25 конфессий и религиозных направлений</a:t>
            </a:r>
            <a:r>
              <a:rPr lang="ru-RU" sz="1700" dirty="0"/>
              <a:t>. Общая численность религиозных организаций в настоящее время </a:t>
            </a:r>
            <a:r>
              <a:rPr lang="ru-RU" sz="1700" dirty="0" smtClean="0"/>
              <a:t>составляет порядка </a:t>
            </a:r>
            <a:r>
              <a:rPr lang="ru-RU" sz="1700" b="1" dirty="0" smtClean="0"/>
              <a:t>3,5 тыс</a:t>
            </a:r>
            <a:r>
              <a:rPr lang="ru-RU" sz="1700" dirty="0" smtClean="0"/>
              <a:t>. </a:t>
            </a:r>
            <a:endParaRPr lang="ru-RU" sz="1700" i="1" dirty="0"/>
          </a:p>
        </p:txBody>
      </p:sp>
    </p:spTree>
    <p:extLst>
      <p:ext uri="{BB962C8B-B14F-4D97-AF65-F5344CB8AC3E}">
        <p14:creationId xmlns:p14="http://schemas.microsoft.com/office/powerpoint/2010/main" val="349887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10576</TotalTime>
  <Words>531</Words>
  <Application>Microsoft Office PowerPoint</Application>
  <PresentationFormat>Экран (16:9)</PresentationFormat>
  <Paragraphs>51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Borisevich</cp:lastModifiedBy>
  <cp:revision>473</cp:revision>
  <dcterms:created xsi:type="dcterms:W3CDTF">2024-07-24T10:48:12Z</dcterms:created>
  <dcterms:modified xsi:type="dcterms:W3CDTF">2025-09-15T06:29:11Z</dcterms:modified>
</cp:coreProperties>
</file>