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2"/>
            <a:ext cx="9144000" cy="51343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45364" y="2581655"/>
            <a:ext cx="8898890" cy="2562225"/>
          </a:xfrm>
          <a:custGeom>
            <a:avLst/>
            <a:gdLst/>
            <a:ahLst/>
            <a:cxnLst/>
            <a:rect l="l" t="t" r="r" b="b"/>
            <a:pathLst>
              <a:path w="8898890" h="2562225">
                <a:moveTo>
                  <a:pt x="199644" y="2221992"/>
                </a:moveTo>
                <a:lnTo>
                  <a:pt x="0" y="2221992"/>
                </a:lnTo>
                <a:lnTo>
                  <a:pt x="0" y="2561844"/>
                </a:lnTo>
                <a:lnTo>
                  <a:pt x="199644" y="2561844"/>
                </a:lnTo>
                <a:lnTo>
                  <a:pt x="199644" y="2221992"/>
                </a:lnTo>
                <a:close/>
              </a:path>
              <a:path w="8898890" h="2562225">
                <a:moveTo>
                  <a:pt x="8898636" y="0"/>
                </a:moveTo>
                <a:lnTo>
                  <a:pt x="8037576" y="0"/>
                </a:lnTo>
                <a:lnTo>
                  <a:pt x="8037576" y="199644"/>
                </a:lnTo>
                <a:lnTo>
                  <a:pt x="8898636" y="199644"/>
                </a:lnTo>
                <a:lnTo>
                  <a:pt x="8898636" y="0"/>
                </a:lnTo>
                <a:close/>
              </a:path>
            </a:pathLst>
          </a:custGeom>
          <a:solidFill>
            <a:srgbClr val="172C7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344" y="176783"/>
            <a:ext cx="6253733" cy="78714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44" y="495300"/>
            <a:ext cx="6057137" cy="78714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344" y="812291"/>
            <a:ext cx="7389114" cy="7871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5538" y="254965"/>
            <a:ext cx="6864350" cy="108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896112" y="4660392"/>
                </a:moveTo>
                <a:lnTo>
                  <a:pt x="0" y="4660392"/>
                </a:lnTo>
                <a:lnTo>
                  <a:pt x="0" y="4840224"/>
                </a:lnTo>
                <a:lnTo>
                  <a:pt x="896112" y="4840224"/>
                </a:lnTo>
                <a:lnTo>
                  <a:pt x="896112" y="4660392"/>
                </a:lnTo>
                <a:close/>
              </a:path>
              <a:path w="9144000" h="5143500">
                <a:moveTo>
                  <a:pt x="1318260" y="0"/>
                </a:moveTo>
                <a:lnTo>
                  <a:pt x="972312" y="0"/>
                </a:lnTo>
                <a:lnTo>
                  <a:pt x="972312" y="699516"/>
                </a:lnTo>
                <a:lnTo>
                  <a:pt x="1318260" y="699516"/>
                </a:lnTo>
                <a:lnTo>
                  <a:pt x="1318260" y="0"/>
                </a:lnTo>
                <a:close/>
              </a:path>
              <a:path w="9144000" h="5143500">
                <a:moveTo>
                  <a:pt x="9144000" y="0"/>
                </a:moveTo>
                <a:lnTo>
                  <a:pt x="5291328" y="0"/>
                </a:lnTo>
                <a:lnTo>
                  <a:pt x="5291328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72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956172" y="2300732"/>
            <a:ext cx="2882265" cy="263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318260" cy="4840605"/>
          </a:xfrm>
          <a:custGeom>
            <a:avLst/>
            <a:gdLst/>
            <a:ahLst/>
            <a:cxnLst/>
            <a:rect l="l" t="t" r="r" b="b"/>
            <a:pathLst>
              <a:path w="1318260" h="4840605">
                <a:moveTo>
                  <a:pt x="896112" y="4660392"/>
                </a:moveTo>
                <a:lnTo>
                  <a:pt x="0" y="4660392"/>
                </a:lnTo>
                <a:lnTo>
                  <a:pt x="0" y="4840224"/>
                </a:lnTo>
                <a:lnTo>
                  <a:pt x="896112" y="4840224"/>
                </a:lnTo>
                <a:lnTo>
                  <a:pt x="896112" y="4660392"/>
                </a:lnTo>
                <a:close/>
              </a:path>
              <a:path w="1318260" h="4840605">
                <a:moveTo>
                  <a:pt x="1318260" y="0"/>
                </a:moveTo>
                <a:lnTo>
                  <a:pt x="972312" y="0"/>
                </a:lnTo>
                <a:lnTo>
                  <a:pt x="972312" y="699516"/>
                </a:lnTo>
                <a:lnTo>
                  <a:pt x="1318260" y="699516"/>
                </a:lnTo>
                <a:lnTo>
                  <a:pt x="1318260" y="0"/>
                </a:lnTo>
                <a:close/>
              </a:path>
            </a:pathLst>
          </a:custGeom>
          <a:solidFill>
            <a:srgbClr val="172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8603" y="352501"/>
            <a:ext cx="255079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7270" y="1160526"/>
            <a:ext cx="4860925" cy="2129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69.png"/><Relationship Id="rId20" Type="http://schemas.openxmlformats.org/officeDocument/2006/relationships/image" Target="../media/image70.png"/><Relationship Id="rId21" Type="http://schemas.openxmlformats.org/officeDocument/2006/relationships/image" Target="../media/image71.png"/><Relationship Id="rId22" Type="http://schemas.openxmlformats.org/officeDocument/2006/relationships/image" Target="../media/image72.png"/><Relationship Id="rId23" Type="http://schemas.openxmlformats.org/officeDocument/2006/relationships/image" Target="../media/image73.png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image" Target="../media/image93.png"/><Relationship Id="rId17" Type="http://schemas.openxmlformats.org/officeDocument/2006/relationships/image" Target="../media/image94.png"/><Relationship Id="rId18" Type="http://schemas.openxmlformats.org/officeDocument/2006/relationships/image" Target="../media/image95.png"/><Relationship Id="rId19" Type="http://schemas.openxmlformats.org/officeDocument/2006/relationships/image" Target="../media/image96.png"/><Relationship Id="rId20" Type="http://schemas.openxmlformats.org/officeDocument/2006/relationships/image" Target="../media/image97.png"/><Relationship Id="rId21" Type="http://schemas.openxmlformats.org/officeDocument/2006/relationships/image" Target="../media/image98.png"/><Relationship Id="rId22" Type="http://schemas.openxmlformats.org/officeDocument/2006/relationships/image" Target="../media/image99.png"/><Relationship Id="rId23" Type="http://schemas.openxmlformats.org/officeDocument/2006/relationships/image" Target="../media/image100.png"/><Relationship Id="rId24" Type="http://schemas.openxmlformats.org/officeDocument/2006/relationships/image" Target="../media/image101.png"/><Relationship Id="rId25" Type="http://schemas.openxmlformats.org/officeDocument/2006/relationships/image" Target="../media/image10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jp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1" Type="http://schemas.openxmlformats.org/officeDocument/2006/relationships/image" Target="../media/image112.png"/><Relationship Id="rId12" Type="http://schemas.openxmlformats.org/officeDocument/2006/relationships/image" Target="../media/image113.png"/><Relationship Id="rId13" Type="http://schemas.openxmlformats.org/officeDocument/2006/relationships/image" Target="../media/image114.png"/><Relationship Id="rId14" Type="http://schemas.openxmlformats.org/officeDocument/2006/relationships/image" Target="../media/image115.png"/><Relationship Id="rId15" Type="http://schemas.openxmlformats.org/officeDocument/2006/relationships/image" Target="../media/image116.png"/><Relationship Id="rId16" Type="http://schemas.openxmlformats.org/officeDocument/2006/relationships/image" Target="../media/image11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9.jpg"/><Relationship Id="rId3" Type="http://schemas.openxmlformats.org/officeDocument/2006/relationships/image" Target="../media/image120.png"/><Relationship Id="rId4" Type="http://schemas.openxmlformats.org/officeDocument/2006/relationships/image" Target="../media/image12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67554" cy="51435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491484" y="0"/>
            <a:ext cx="5652770" cy="5143500"/>
            <a:chOff x="3491484" y="0"/>
            <a:chExt cx="5652770" cy="51435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2450" y="0"/>
              <a:ext cx="2751549" cy="51435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491484" y="630936"/>
              <a:ext cx="5245735" cy="2228215"/>
            </a:xfrm>
            <a:custGeom>
              <a:avLst/>
              <a:gdLst/>
              <a:ahLst/>
              <a:cxnLst/>
              <a:rect l="l" t="t" r="r" b="b"/>
              <a:pathLst>
                <a:path w="5245734" h="2228215">
                  <a:moveTo>
                    <a:pt x="5245608" y="0"/>
                  </a:moveTo>
                  <a:lnTo>
                    <a:pt x="0" y="0"/>
                  </a:lnTo>
                  <a:lnTo>
                    <a:pt x="0" y="2228088"/>
                  </a:lnTo>
                  <a:lnTo>
                    <a:pt x="5245608" y="2228088"/>
                  </a:lnTo>
                  <a:lnTo>
                    <a:pt x="5245608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9268" y="848867"/>
              <a:ext cx="4039362" cy="92430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9268" y="1351788"/>
              <a:ext cx="3003041" cy="92430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9268" y="1854707"/>
              <a:ext cx="4414266" cy="92430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491484" y="630936"/>
            <a:ext cx="5245735" cy="2228215"/>
          </a:xfrm>
          <a:prstGeom prst="rect">
            <a:avLst/>
          </a:prstGeom>
        </p:spPr>
        <p:txBody>
          <a:bodyPr wrap="square" lIns="0" tIns="324485" rIns="0" bIns="0" rtlCol="0" vert="horz">
            <a:spAutoFit/>
          </a:bodyPr>
          <a:lstStyle/>
          <a:p>
            <a:pPr marL="816610" marR="1024255">
              <a:lnSpc>
                <a:spcPct val="100000"/>
              </a:lnSpc>
              <a:spcBef>
                <a:spcPts val="2555"/>
              </a:spcBef>
            </a:pPr>
            <a:r>
              <a:rPr dirty="0" sz="3300" spc="-10" b="1">
                <a:solidFill>
                  <a:srgbClr val="FFFFFF"/>
                </a:solidFill>
                <a:latin typeface="Calibri"/>
                <a:cs typeface="Calibri"/>
              </a:rPr>
              <a:t>ЗДОРОВАЯ</a:t>
            </a:r>
            <a:r>
              <a:rPr dirty="0" sz="3300" spc="-1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Calibri"/>
                <a:cs typeface="Calibri"/>
              </a:rPr>
              <a:t>НАЦИЯ 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dirty="0" sz="33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Calibri"/>
                <a:cs typeface="Calibri"/>
              </a:rPr>
              <a:t>ОСНОВА</a:t>
            </a:r>
            <a:endParaRPr sz="3300">
              <a:latin typeface="Calibri"/>
              <a:cs typeface="Calibri"/>
            </a:endParaRPr>
          </a:p>
          <a:p>
            <a:pPr marL="816610">
              <a:lnSpc>
                <a:spcPct val="100000"/>
              </a:lnSpc>
              <a:spcBef>
                <a:spcPts val="5"/>
              </a:spcBef>
            </a:pPr>
            <a:r>
              <a:rPr dirty="0" sz="3300" spc="-30" b="1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dirty="0" sz="3300" spc="-1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Calibri"/>
                <a:cs typeface="Calibri"/>
              </a:rPr>
              <a:t>БЕЛАРУСИ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0" y="4579620"/>
            <a:ext cx="855344" cy="180340"/>
          </a:xfrm>
          <a:custGeom>
            <a:avLst/>
            <a:gdLst/>
            <a:ahLst/>
            <a:cxnLst/>
            <a:rect l="l" t="t" r="r" b="b"/>
            <a:pathLst>
              <a:path w="855344" h="180339">
                <a:moveTo>
                  <a:pt x="854964" y="0"/>
                </a:moveTo>
                <a:lnTo>
                  <a:pt x="0" y="0"/>
                </a:lnTo>
                <a:lnTo>
                  <a:pt x="0" y="179831"/>
                </a:lnTo>
                <a:lnTo>
                  <a:pt x="854964" y="179831"/>
                </a:lnTo>
                <a:lnTo>
                  <a:pt x="854964" y="0"/>
                </a:lnTo>
                <a:close/>
              </a:path>
            </a:pathLst>
          </a:custGeom>
          <a:solidFill>
            <a:srgbClr val="172C7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3707891" y="883919"/>
            <a:ext cx="360045" cy="4259580"/>
            <a:chOff x="3707891" y="883919"/>
            <a:chExt cx="360045" cy="4259580"/>
          </a:xfrm>
        </p:grpSpPr>
        <p:sp>
          <p:nvSpPr>
            <p:cNvPr id="12" name="object 12" descr=""/>
            <p:cNvSpPr/>
            <p:nvPr/>
          </p:nvSpPr>
          <p:spPr>
            <a:xfrm>
              <a:off x="3707891" y="883919"/>
              <a:ext cx="180340" cy="1760220"/>
            </a:xfrm>
            <a:custGeom>
              <a:avLst/>
              <a:gdLst/>
              <a:ahLst/>
              <a:cxnLst/>
              <a:rect l="l" t="t" r="r" b="b"/>
              <a:pathLst>
                <a:path w="180339" h="1760220">
                  <a:moveTo>
                    <a:pt x="179832" y="0"/>
                  </a:moveTo>
                  <a:lnTo>
                    <a:pt x="0" y="0"/>
                  </a:lnTo>
                  <a:lnTo>
                    <a:pt x="0" y="1760219"/>
                  </a:lnTo>
                  <a:lnTo>
                    <a:pt x="179832" y="1760219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59351" y="4192523"/>
              <a:ext cx="108585" cy="951230"/>
            </a:xfrm>
            <a:custGeom>
              <a:avLst/>
              <a:gdLst/>
              <a:ahLst/>
              <a:cxnLst/>
              <a:rect l="l" t="t" r="r" b="b"/>
              <a:pathLst>
                <a:path w="108585" h="951229">
                  <a:moveTo>
                    <a:pt x="108203" y="0"/>
                  </a:moveTo>
                  <a:lnTo>
                    <a:pt x="0" y="0"/>
                  </a:lnTo>
                  <a:lnTo>
                    <a:pt x="0" y="950976"/>
                  </a:lnTo>
                  <a:lnTo>
                    <a:pt x="108203" y="950976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255389" y="2946019"/>
            <a:ext cx="3703320" cy="72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b="1">
                <a:solidFill>
                  <a:srgbClr val="001F5F"/>
                </a:solidFill>
                <a:latin typeface="Calibri"/>
                <a:cs typeface="Calibri"/>
              </a:rPr>
              <a:t>Единый</a:t>
            </a:r>
            <a:r>
              <a:rPr dirty="0" sz="2300" spc="-9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300" spc="-20" b="1">
                <a:solidFill>
                  <a:srgbClr val="001F5F"/>
                </a:solidFill>
                <a:latin typeface="Calibri"/>
                <a:cs typeface="Calibri"/>
              </a:rPr>
              <a:t>день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300" b="1">
                <a:solidFill>
                  <a:srgbClr val="001F5F"/>
                </a:solidFill>
                <a:latin typeface="Calibri"/>
                <a:cs typeface="Calibri"/>
              </a:rPr>
              <a:t>информирования</a:t>
            </a:r>
            <a:r>
              <a:rPr dirty="0" sz="2300" spc="-9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001F5F"/>
                </a:solidFill>
                <a:latin typeface="Calibri"/>
                <a:cs typeface="Calibri"/>
              </a:rPr>
              <a:t>населения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707885" y="4503521"/>
            <a:ext cx="1107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май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2025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г.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142"/>
            <a:ext cx="9144000" cy="5134610"/>
            <a:chOff x="0" y="9142"/>
            <a:chExt cx="9144000" cy="51346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2"/>
              <a:ext cx="9144000" cy="513435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1123" y="411480"/>
              <a:ext cx="4417060" cy="4387850"/>
            </a:xfrm>
            <a:custGeom>
              <a:avLst/>
              <a:gdLst/>
              <a:ahLst/>
              <a:cxnLst/>
              <a:rect l="l" t="t" r="r" b="b"/>
              <a:pathLst>
                <a:path w="4417060" h="4387850">
                  <a:moveTo>
                    <a:pt x="4416552" y="0"/>
                  </a:moveTo>
                  <a:lnTo>
                    <a:pt x="0" y="0"/>
                  </a:lnTo>
                  <a:lnTo>
                    <a:pt x="0" y="4387596"/>
                  </a:lnTo>
                  <a:lnTo>
                    <a:pt x="4416552" y="4387596"/>
                  </a:lnTo>
                  <a:lnTo>
                    <a:pt x="4416552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1966" y="675258"/>
            <a:ext cx="372173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/>
              <a:t>ОБЩЕРЕСПУБЛИКАНСКАЯ</a:t>
            </a:r>
            <a:r>
              <a:rPr dirty="0" sz="2000" spc="70"/>
              <a:t> </a:t>
            </a:r>
            <a:r>
              <a:rPr dirty="0" sz="2000" spc="-10"/>
              <a:t>АКЦИЯ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dirty="0" sz="2000"/>
              <a:t>«ДАЙ</a:t>
            </a:r>
            <a:r>
              <a:rPr dirty="0" sz="2000" spc="-60"/>
              <a:t> </a:t>
            </a:r>
            <a:r>
              <a:rPr dirty="0" sz="2000"/>
              <a:t>ЛЕСУ</a:t>
            </a:r>
            <a:r>
              <a:rPr dirty="0" sz="2000" spc="-45"/>
              <a:t> </a:t>
            </a:r>
            <a:r>
              <a:rPr dirty="0" sz="2000"/>
              <a:t>НОВАЕ</a:t>
            </a:r>
            <a:r>
              <a:rPr dirty="0" sz="2000" spc="-55"/>
              <a:t> </a:t>
            </a:r>
            <a:r>
              <a:rPr dirty="0" sz="2000" spc="-10"/>
              <a:t>ЖЫЦЦЁ»</a:t>
            </a:r>
            <a:r>
              <a:rPr dirty="0" sz="2000" spc="-10" b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51966" y="1288161"/>
            <a:ext cx="3623310" cy="1581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начало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которой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было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положено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2024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Президентом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Республики</a:t>
            </a:r>
            <a:endParaRPr sz="1700">
              <a:latin typeface="Calibri"/>
              <a:cs typeface="Calibri"/>
            </a:endParaRPr>
          </a:p>
          <a:p>
            <a:pPr marL="12700" marR="164465">
              <a:lnSpc>
                <a:spcPct val="100000"/>
              </a:lnSpc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Беларусь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А.Г.Лукашенко,</a:t>
            </a:r>
            <a:r>
              <a:rPr dirty="0" sz="17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уже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второй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объединяет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всех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неравнодушных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граждан,</a:t>
            </a:r>
            <a:r>
              <a:rPr dirty="0" sz="17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помогающих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лесхозам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восстановить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белорусские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леса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973836" y="411480"/>
            <a:ext cx="8170545" cy="4265295"/>
            <a:chOff x="973836" y="411480"/>
            <a:chExt cx="8170545" cy="4265295"/>
          </a:xfrm>
        </p:grpSpPr>
        <p:sp>
          <p:nvSpPr>
            <p:cNvPr id="8" name="object 8" descr=""/>
            <p:cNvSpPr/>
            <p:nvPr/>
          </p:nvSpPr>
          <p:spPr>
            <a:xfrm>
              <a:off x="8171688" y="411480"/>
              <a:ext cx="972819" cy="200025"/>
            </a:xfrm>
            <a:custGeom>
              <a:avLst/>
              <a:gdLst/>
              <a:ahLst/>
              <a:cxnLst/>
              <a:rect l="l" t="t" r="r" b="b"/>
              <a:pathLst>
                <a:path w="972820" h="200025">
                  <a:moveTo>
                    <a:pt x="97231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972311" y="199644"/>
                  </a:lnTo>
                  <a:lnTo>
                    <a:pt x="972311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43940" y="3704844"/>
              <a:ext cx="143510" cy="669290"/>
            </a:xfrm>
            <a:custGeom>
              <a:avLst/>
              <a:gdLst/>
              <a:ahLst/>
              <a:cxnLst/>
              <a:rect l="l" t="t" r="r" b="b"/>
              <a:pathLst>
                <a:path w="143509" h="669289">
                  <a:moveTo>
                    <a:pt x="143256" y="524256"/>
                  </a:moveTo>
                  <a:lnTo>
                    <a:pt x="0" y="524256"/>
                  </a:lnTo>
                  <a:lnTo>
                    <a:pt x="0" y="669036"/>
                  </a:lnTo>
                  <a:lnTo>
                    <a:pt x="143256" y="669036"/>
                  </a:lnTo>
                  <a:lnTo>
                    <a:pt x="143256" y="524256"/>
                  </a:lnTo>
                  <a:close/>
                </a:path>
                <a:path w="143509" h="669289">
                  <a:moveTo>
                    <a:pt x="143256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144780"/>
                  </a:lnTo>
                  <a:lnTo>
                    <a:pt x="0" y="163068"/>
                  </a:lnTo>
                  <a:lnTo>
                    <a:pt x="143256" y="163068"/>
                  </a:lnTo>
                  <a:lnTo>
                    <a:pt x="143256" y="144780"/>
                  </a:lnTo>
                  <a:lnTo>
                    <a:pt x="143256" y="18288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73836" y="3147059"/>
              <a:ext cx="3743325" cy="0"/>
            </a:xfrm>
            <a:custGeom>
              <a:avLst/>
              <a:gdLst/>
              <a:ahLst/>
              <a:cxnLst/>
              <a:rect l="l" t="t" r="r" b="b"/>
              <a:pathLst>
                <a:path w="3743325" h="0">
                  <a:moveTo>
                    <a:pt x="0" y="0"/>
                  </a:moveTo>
                  <a:lnTo>
                    <a:pt x="3742943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0744" y="3561587"/>
              <a:ext cx="3728465" cy="42899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0744" y="3790188"/>
              <a:ext cx="3283457" cy="42899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0744" y="4018788"/>
              <a:ext cx="448830" cy="42899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2768" y="4018788"/>
              <a:ext cx="314693" cy="42899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0680" y="4018788"/>
              <a:ext cx="829818" cy="42899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3703" y="4018788"/>
              <a:ext cx="2565654" cy="42899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0744" y="4247388"/>
              <a:ext cx="389394" cy="42899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3332" y="4247388"/>
              <a:ext cx="2844545" cy="428993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229055" y="3310508"/>
            <a:ext cx="33902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восстановлено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тыс.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га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лесных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насаждений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высажено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около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млн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саженцев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299709" y="3601592"/>
            <a:ext cx="34505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i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5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FFFFFF"/>
                </a:solidFill>
                <a:latin typeface="Calibri"/>
                <a:cs typeface="Calibri"/>
              </a:rPr>
              <a:t>текущем</a:t>
            </a:r>
            <a:r>
              <a:rPr dirty="0" sz="15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dirty="0" sz="1500" spc="-2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FFFFFF"/>
                </a:solidFill>
                <a:latin typeface="Calibri"/>
                <a:cs typeface="Calibri"/>
              </a:rPr>
              <a:t>мероприятие</a:t>
            </a:r>
            <a:r>
              <a:rPr dirty="0" sz="15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FFFFFF"/>
                </a:solidFill>
                <a:latin typeface="Calibri"/>
                <a:cs typeface="Calibri"/>
              </a:rPr>
              <a:t>проходило</a:t>
            </a:r>
            <a:endParaRPr sz="1500">
              <a:latin typeface="Calibri"/>
              <a:cs typeface="Calibri"/>
            </a:endParaRPr>
          </a:p>
          <a:p>
            <a:pPr marL="12700" marR="343535">
              <a:lnSpc>
                <a:spcPct val="100000"/>
              </a:lnSpc>
            </a:pPr>
            <a:r>
              <a:rPr dirty="0" sz="1500" i="1">
                <a:solidFill>
                  <a:srgbClr val="FFFFFF"/>
                </a:solidFill>
                <a:latin typeface="Calibri"/>
                <a:cs typeface="Calibri"/>
              </a:rPr>
              <a:t>под</a:t>
            </a:r>
            <a:r>
              <a:rPr dirty="0" sz="15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FFFFFF"/>
                </a:solidFill>
                <a:latin typeface="Calibri"/>
                <a:cs typeface="Calibri"/>
              </a:rPr>
              <a:t>эгидой</a:t>
            </a:r>
            <a:r>
              <a:rPr dirty="0" sz="15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40" i="1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dirty="0" sz="15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FFFFFF"/>
                </a:solidFill>
                <a:latin typeface="Calibri"/>
                <a:cs typeface="Calibri"/>
              </a:rPr>
              <a:t>благоустройства</a:t>
            </a:r>
            <a:r>
              <a:rPr dirty="0" sz="15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50" i="1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1500" spc="-20" i="1">
                <a:solidFill>
                  <a:srgbClr val="FFFFFF"/>
                </a:solidFill>
                <a:latin typeface="Calibri"/>
                <a:cs typeface="Calibri"/>
              </a:rPr>
              <a:t>80-</a:t>
            </a:r>
            <a:r>
              <a:rPr dirty="0" sz="1500" i="1">
                <a:solidFill>
                  <a:srgbClr val="FFFFFF"/>
                </a:solidFill>
                <a:latin typeface="Calibri"/>
                <a:cs typeface="Calibri"/>
              </a:rPr>
              <a:t>летия</a:t>
            </a:r>
            <a:r>
              <a:rPr dirty="0" sz="15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FFFFFF"/>
                </a:solidFill>
                <a:latin typeface="Calibri"/>
                <a:cs typeface="Calibri"/>
              </a:rPr>
              <a:t>Победы</a:t>
            </a:r>
            <a:r>
              <a:rPr dirty="0" sz="1500" spc="-5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FFFFFF"/>
                </a:solidFill>
                <a:latin typeface="Calibri"/>
                <a:cs typeface="Calibri"/>
              </a:rPr>
              <a:t>советского</a:t>
            </a:r>
            <a:r>
              <a:rPr dirty="0" sz="15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FFFFFF"/>
                </a:solidFill>
                <a:latin typeface="Calibri"/>
                <a:cs typeface="Calibri"/>
              </a:rPr>
              <a:t>народа </a:t>
            </a:r>
            <a:r>
              <a:rPr dirty="0" sz="1500" i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500" spc="-6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FFFFFF"/>
                </a:solidFill>
                <a:latin typeface="Calibri"/>
                <a:cs typeface="Calibri"/>
              </a:rPr>
              <a:t>Великой</a:t>
            </a:r>
            <a:r>
              <a:rPr dirty="0" sz="1500" spc="-4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FFFFFF"/>
                </a:solidFill>
                <a:latin typeface="Calibri"/>
                <a:cs typeface="Calibri"/>
              </a:rPr>
              <a:t>Отечественной</a:t>
            </a:r>
            <a:r>
              <a:rPr dirty="0" sz="1500" spc="-8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FFFFFF"/>
                </a:solidFill>
                <a:latin typeface="Calibri"/>
                <a:cs typeface="Calibri"/>
              </a:rPr>
              <a:t>войне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538" y="254965"/>
            <a:ext cx="6864350" cy="1087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935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МИРОВОМ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РЕЙТИНГЕ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ИНДЕКСУ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505"/>
              </a:lnSpc>
            </a:pP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ЭКОЛОГИЧЕСКОЙ</a:t>
            </a:r>
            <a:r>
              <a:rPr dirty="0" sz="2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ЭФФЕКТИВНОСТИ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930"/>
              </a:lnSpc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(EPI,</a:t>
            </a:r>
            <a:r>
              <a:rPr dirty="0" sz="2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ENVIRONMENTAL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dirty="0" sz="2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INDEX)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13587" y="1228344"/>
            <a:ext cx="8136255" cy="621030"/>
            <a:chOff x="513587" y="1228344"/>
            <a:chExt cx="8136255" cy="6210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1228344"/>
              <a:ext cx="3176778" cy="62102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0795" y="1228344"/>
              <a:ext cx="653034" cy="62102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4259" y="1228344"/>
              <a:ext cx="454913" cy="62102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9604" y="1228344"/>
              <a:ext cx="506717" cy="62102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7723" y="1228344"/>
              <a:ext cx="1559814" cy="62102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7967" y="1228344"/>
              <a:ext cx="794765" cy="62102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64123" y="1228344"/>
              <a:ext cx="3085337" cy="621029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675538" y="1290319"/>
            <a:ext cx="77939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Беларусь</a:t>
            </a:r>
            <a:r>
              <a:rPr dirty="0" sz="22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поднялась</a:t>
            </a:r>
            <a:r>
              <a:rPr dirty="0" sz="22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200" spc="-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 i="1">
                <a:solidFill>
                  <a:srgbClr val="FFFFFF"/>
                </a:solidFill>
                <a:latin typeface="Calibri"/>
                <a:cs typeface="Calibri"/>
              </a:rPr>
              <a:t>32-</a:t>
            </a:r>
            <a:r>
              <a:rPr dirty="0" sz="2200" b="1" i="1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dirty="0" sz="2200" spc="-5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место</a:t>
            </a:r>
            <a:r>
              <a:rPr dirty="0" sz="22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r>
              <a:rPr dirty="0" sz="22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 i="1">
                <a:solidFill>
                  <a:srgbClr val="FFFFFF"/>
                </a:solidFill>
                <a:latin typeface="Calibri"/>
                <a:cs typeface="Calibri"/>
              </a:rPr>
              <a:t>180</a:t>
            </a:r>
            <a:r>
              <a:rPr dirty="0" sz="2200" spc="-5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стран</a:t>
            </a:r>
            <a:r>
              <a:rPr dirty="0" sz="2200" spc="-3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мира</a:t>
            </a:r>
            <a:r>
              <a:rPr dirty="0" sz="2200" spc="-3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(2024</a:t>
            </a:r>
            <a:r>
              <a:rPr dirty="0" sz="2200" spc="-4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 i="1">
                <a:solidFill>
                  <a:srgbClr val="FFFFFF"/>
                </a:solidFill>
                <a:latin typeface="Calibri"/>
                <a:cs typeface="Calibri"/>
              </a:rPr>
              <a:t>год)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24188" cy="51434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896112" y="4660392"/>
                  </a:moveTo>
                  <a:lnTo>
                    <a:pt x="0" y="4660392"/>
                  </a:lnTo>
                  <a:lnTo>
                    <a:pt x="0" y="4840224"/>
                  </a:lnTo>
                  <a:lnTo>
                    <a:pt x="896112" y="4840224"/>
                  </a:lnTo>
                  <a:lnTo>
                    <a:pt x="896112" y="4660392"/>
                  </a:lnTo>
                  <a:close/>
                </a:path>
                <a:path w="9144000" h="5143500">
                  <a:moveTo>
                    <a:pt x="1318260" y="0"/>
                  </a:moveTo>
                  <a:lnTo>
                    <a:pt x="972312" y="0"/>
                  </a:lnTo>
                  <a:lnTo>
                    <a:pt x="972312" y="699516"/>
                  </a:lnTo>
                  <a:lnTo>
                    <a:pt x="1318260" y="699516"/>
                  </a:lnTo>
                  <a:lnTo>
                    <a:pt x="1318260" y="0"/>
                  </a:lnTo>
                  <a:close/>
                </a:path>
                <a:path w="9144000" h="5143500">
                  <a:moveTo>
                    <a:pt x="9144000" y="0"/>
                  </a:moveTo>
                  <a:lnTo>
                    <a:pt x="5291328" y="0"/>
                  </a:lnTo>
                  <a:lnTo>
                    <a:pt x="5291328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3184" y="281940"/>
              <a:ext cx="3016758" cy="70485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3184" y="662940"/>
              <a:ext cx="1844802" cy="7048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ВОДНЫЕ</a:t>
            </a:r>
            <a:r>
              <a:rPr dirty="0" spc="-90"/>
              <a:t> </a:t>
            </a:r>
            <a:r>
              <a:rPr dirty="0" spc="-10"/>
              <a:t>РЕСУРСЫ БЕЛАРУСИ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5716523" y="1313700"/>
            <a:ext cx="3228975" cy="3529329"/>
            <a:chOff x="5716523" y="1313700"/>
            <a:chExt cx="3228975" cy="3529329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6523" y="1313700"/>
              <a:ext cx="3228594" cy="51128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6523" y="1588020"/>
              <a:ext cx="2725674" cy="51128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36635" y="1588020"/>
              <a:ext cx="361962" cy="51128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6523" y="1862340"/>
              <a:ext cx="473201" cy="51128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4163" y="1862340"/>
              <a:ext cx="753617" cy="51128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2219" y="1862340"/>
              <a:ext cx="994409" cy="51128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6523" y="2136660"/>
              <a:ext cx="482346" cy="51128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93307" y="2136660"/>
              <a:ext cx="589026" cy="51128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76771" y="2136660"/>
              <a:ext cx="1759457" cy="51128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30667" y="2136660"/>
              <a:ext cx="413766" cy="51128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16523" y="2410980"/>
              <a:ext cx="1020318" cy="51128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31279" y="2410980"/>
              <a:ext cx="2004822" cy="51128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16523" y="2685300"/>
              <a:ext cx="1259585" cy="51128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70547" y="2685300"/>
              <a:ext cx="419849" cy="51128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38187" y="2685300"/>
              <a:ext cx="2058161" cy="51128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16523" y="2959620"/>
              <a:ext cx="2929889" cy="51128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40851" y="2959620"/>
              <a:ext cx="419849" cy="51128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16523" y="3233940"/>
              <a:ext cx="2844546" cy="51128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55507" y="3233940"/>
              <a:ext cx="419849" cy="51128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16523" y="3508247"/>
              <a:ext cx="3100578" cy="51128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11539" y="3508247"/>
              <a:ext cx="419849" cy="51128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16523" y="3782568"/>
              <a:ext cx="1556766" cy="51128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67727" y="3782568"/>
              <a:ext cx="432053" cy="51128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16523" y="4056887"/>
              <a:ext cx="1687829" cy="51128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16523" y="4331208"/>
              <a:ext cx="2760726" cy="51128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71688" y="4331208"/>
              <a:ext cx="366534" cy="511289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5848603" y="1363471"/>
            <a:ext cx="293497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381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Насчитывается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свыше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тыс. водотоков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тыс.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озер,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тыс.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прудов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87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водохранилищ.</a:t>
            </a:r>
            <a:endParaRPr sz="1800">
              <a:latin typeface="Calibri"/>
              <a:cs typeface="Calibri"/>
            </a:endParaRPr>
          </a:p>
          <a:p>
            <a:pPr marL="12700" marR="9144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Общая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площадь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водных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объектов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4,6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тыс.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км²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(2,2%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территории).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Запасы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воды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61,2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млрд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м³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(подземные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2,3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млрд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м³,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поверхностные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58,9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млрд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м³).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Используется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незначительная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dirty="0" sz="1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часть.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30200" y="4003649"/>
            <a:ext cx="4596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Calibri"/>
                <a:cs typeface="Calibri"/>
              </a:rPr>
              <a:t>соответствует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среднеевропейскому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уровню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6012" y="0"/>
            <a:ext cx="2947987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4612" y="843534"/>
            <a:ext cx="6875780" cy="2311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 i="1">
                <a:solidFill>
                  <a:srgbClr val="172C7E"/>
                </a:solidFill>
                <a:latin typeface="Calibri"/>
                <a:cs typeface="Calibri"/>
              </a:rPr>
              <a:t>Обеспечить</a:t>
            </a:r>
            <a:r>
              <a:rPr dirty="0" spc="-6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мегаполис</a:t>
            </a:r>
            <a:r>
              <a:rPr dirty="0" spc="-6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почти</a:t>
            </a:r>
            <a:r>
              <a:rPr dirty="0" spc="-6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в</a:t>
            </a:r>
            <a:r>
              <a:rPr dirty="0" spc="-6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два</a:t>
            </a:r>
            <a:r>
              <a:rPr dirty="0" spc="-5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pc="-10" i="1">
                <a:solidFill>
                  <a:srgbClr val="172C7E"/>
                </a:solidFill>
                <a:latin typeface="Calibri"/>
                <a:cs typeface="Calibri"/>
              </a:rPr>
              <a:t>миллиона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человек</a:t>
            </a:r>
            <a:r>
              <a:rPr dirty="0" spc="-6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артезианской</a:t>
            </a:r>
            <a:r>
              <a:rPr dirty="0" spc="-7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водой</a:t>
            </a:r>
            <a:r>
              <a:rPr dirty="0" spc="-6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–</a:t>
            </a:r>
            <a:r>
              <a:rPr dirty="0" spc="-5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это</a:t>
            </a:r>
            <a:r>
              <a:rPr dirty="0" spc="-7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pc="-10" i="1">
                <a:solidFill>
                  <a:srgbClr val="172C7E"/>
                </a:solidFill>
                <a:latin typeface="Calibri"/>
                <a:cs typeface="Calibri"/>
              </a:rPr>
              <a:t>величайший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подвиг</a:t>
            </a:r>
            <a:r>
              <a:rPr dirty="0" spc="-6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нашего</a:t>
            </a:r>
            <a:r>
              <a:rPr dirty="0" spc="-4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pc="-10" i="1">
                <a:solidFill>
                  <a:srgbClr val="172C7E"/>
                </a:solidFill>
                <a:latin typeface="Calibri"/>
                <a:cs typeface="Calibri"/>
              </a:rPr>
              <a:t>поколения.</a:t>
            </a:r>
            <a:r>
              <a:rPr dirty="0" spc="-7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Мало</a:t>
            </a:r>
            <a:r>
              <a:rPr dirty="0" spc="-4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кто,</a:t>
            </a:r>
            <a:r>
              <a:rPr dirty="0" spc="-5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да</a:t>
            </a:r>
            <a:r>
              <a:rPr dirty="0" spc="-4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pc="-10" i="1">
                <a:solidFill>
                  <a:srgbClr val="172C7E"/>
                </a:solidFill>
                <a:latin typeface="Calibri"/>
                <a:cs typeface="Calibri"/>
              </a:rPr>
              <a:t>вообще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я</a:t>
            </a:r>
            <a:r>
              <a:rPr dirty="0" spc="-6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не</a:t>
            </a:r>
            <a:r>
              <a:rPr dirty="0" spc="-6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знаю</a:t>
            </a:r>
            <a:r>
              <a:rPr dirty="0" spc="-6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таких</a:t>
            </a:r>
            <a:r>
              <a:rPr dirty="0" spc="-5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государств,</a:t>
            </a:r>
            <a:r>
              <a:rPr dirty="0" spc="-6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которые</a:t>
            </a:r>
            <a:r>
              <a:rPr dirty="0" spc="-5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бы</a:t>
            </a:r>
            <a:r>
              <a:rPr dirty="0" spc="-7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pc="-50" i="1">
                <a:solidFill>
                  <a:srgbClr val="172C7E"/>
                </a:solidFill>
                <a:latin typeface="Calibri"/>
                <a:cs typeface="Calibri"/>
              </a:rPr>
              <a:t>с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заботой</a:t>
            </a:r>
            <a:r>
              <a:rPr dirty="0" spc="-6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о</a:t>
            </a:r>
            <a:r>
              <a:rPr dirty="0" spc="-5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людях</a:t>
            </a:r>
            <a:r>
              <a:rPr dirty="0" spc="-3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подошли</a:t>
            </a:r>
            <a:r>
              <a:rPr dirty="0" spc="-5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к</a:t>
            </a:r>
            <a:r>
              <a:rPr dirty="0" spc="-5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этому</a:t>
            </a:r>
            <a:r>
              <a:rPr dirty="0" spc="-3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pc="-10" i="1">
                <a:solidFill>
                  <a:srgbClr val="172C7E"/>
                </a:solidFill>
                <a:latin typeface="Calibri"/>
                <a:cs typeface="Calibri"/>
              </a:rPr>
              <a:t>вопросу...</a:t>
            </a:r>
          </a:p>
          <a:p>
            <a:pPr marL="12700">
              <a:lnSpc>
                <a:spcPct val="100000"/>
              </a:lnSpc>
            </a:pP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Это</a:t>
            </a:r>
            <a:r>
              <a:rPr dirty="0" spc="-7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i="1">
                <a:solidFill>
                  <a:srgbClr val="172C7E"/>
                </a:solidFill>
                <a:latin typeface="Calibri"/>
                <a:cs typeface="Calibri"/>
              </a:rPr>
              <a:t>большое</a:t>
            </a:r>
            <a:r>
              <a:rPr dirty="0" spc="-5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pc="-10" i="1">
                <a:solidFill>
                  <a:srgbClr val="172C7E"/>
                </a:solidFill>
                <a:latin typeface="Calibri"/>
                <a:cs typeface="Calibri"/>
              </a:rPr>
              <a:t>дело.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58267" y="-333374"/>
            <a:ext cx="909955" cy="2464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0" spc="-50" b="1" i="1">
                <a:solidFill>
                  <a:srgbClr val="172C7E"/>
                </a:solidFill>
                <a:latin typeface="Calibri"/>
                <a:cs typeface="Calibri"/>
              </a:rPr>
              <a:t>“</a:t>
            </a:r>
            <a:endParaRPr sz="16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10860000">
            <a:off x="7209264" y="1947607"/>
            <a:ext cx="2230929" cy="203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230"/>
              </a:lnSpc>
            </a:pPr>
            <a:r>
              <a:rPr dirty="0" sz="16000" spc="-50" b="1" i="1">
                <a:solidFill>
                  <a:srgbClr val="172C7E"/>
                </a:solidFill>
                <a:latin typeface="Calibri"/>
                <a:cs typeface="Calibri"/>
              </a:rPr>
              <a:t>“</a:t>
            </a:r>
            <a:endParaRPr sz="160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845552" y="4454652"/>
            <a:ext cx="1298575" cy="297180"/>
          </a:xfrm>
          <a:custGeom>
            <a:avLst/>
            <a:gdLst/>
            <a:ahLst/>
            <a:cxnLst/>
            <a:rect l="l" t="t" r="r" b="b"/>
            <a:pathLst>
              <a:path w="1298575" h="297179">
                <a:moveTo>
                  <a:pt x="1298448" y="0"/>
                </a:moveTo>
                <a:lnTo>
                  <a:pt x="0" y="0"/>
                </a:lnTo>
                <a:lnTo>
                  <a:pt x="0" y="297180"/>
                </a:lnTo>
                <a:lnTo>
                  <a:pt x="1298448" y="297180"/>
                </a:lnTo>
                <a:lnTo>
                  <a:pt x="1298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239113" y="3868013"/>
            <a:ext cx="625729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Президент</a:t>
            </a:r>
            <a:r>
              <a:rPr dirty="0" sz="1400" spc="-3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172C7E"/>
                </a:solidFill>
                <a:latin typeface="Calibri"/>
                <a:cs typeface="Calibri"/>
              </a:rPr>
              <a:t>Республики</a:t>
            </a:r>
            <a:r>
              <a:rPr dirty="0" sz="1400" spc="-3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172C7E"/>
                </a:solidFill>
                <a:latin typeface="Calibri"/>
                <a:cs typeface="Calibri"/>
              </a:rPr>
              <a:t>Беларусь</a:t>
            </a:r>
            <a:r>
              <a:rPr dirty="0" sz="1400" spc="-2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172C7E"/>
                </a:solidFill>
                <a:latin typeface="Calibri"/>
                <a:cs typeface="Calibri"/>
              </a:rPr>
              <a:t>А.Г.Лукашенко.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Участие</a:t>
            </a:r>
            <a:r>
              <a:rPr dirty="0" sz="1400" spc="-2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в</a:t>
            </a:r>
            <a:r>
              <a:rPr dirty="0" sz="1400" spc="-1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172C7E"/>
                </a:solidFill>
                <a:latin typeface="Calibri"/>
                <a:cs typeface="Calibri"/>
              </a:rPr>
              <a:t>торжественном</a:t>
            </a:r>
            <a:r>
              <a:rPr dirty="0" sz="1400" spc="-5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пуске</a:t>
            </a:r>
            <a:r>
              <a:rPr dirty="0" sz="1400" spc="-4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артезианской</a:t>
            </a:r>
            <a:r>
              <a:rPr dirty="0" sz="1400" spc="-1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воды</a:t>
            </a:r>
            <a:r>
              <a:rPr dirty="0" sz="1400" spc="-2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из</a:t>
            </a:r>
            <a:r>
              <a:rPr dirty="0" sz="1400" spc="-1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подземных</a:t>
            </a:r>
            <a:r>
              <a:rPr dirty="0" sz="1400" spc="-5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172C7E"/>
                </a:solidFill>
                <a:latin typeface="Calibri"/>
                <a:cs typeface="Calibri"/>
              </a:rPr>
              <a:t>источников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для</a:t>
            </a:r>
            <a:r>
              <a:rPr dirty="0" sz="1400" spc="-4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обеспечения</a:t>
            </a:r>
            <a:r>
              <a:rPr dirty="0" sz="1400" spc="-6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водоснабжения</a:t>
            </a:r>
            <a:r>
              <a:rPr dirty="0" sz="1400" spc="-4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172C7E"/>
                </a:solidFill>
                <a:latin typeface="Calibri"/>
                <a:cs typeface="Calibri"/>
              </a:rPr>
              <a:t>г.Минска,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15</a:t>
            </a:r>
            <a:r>
              <a:rPr dirty="0" sz="1400" spc="-4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января</a:t>
            </a:r>
            <a:r>
              <a:rPr dirty="0" sz="1400" spc="-4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2025</a:t>
            </a:r>
            <a:r>
              <a:rPr dirty="0" sz="1400" spc="-4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2C7E"/>
                </a:solidFill>
                <a:latin typeface="Calibri"/>
                <a:cs typeface="Calibri"/>
              </a:rPr>
              <a:t>г.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142"/>
            <a:ext cx="9144000" cy="5134610"/>
            <a:chOff x="0" y="9142"/>
            <a:chExt cx="9144000" cy="51346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2"/>
              <a:ext cx="9144000" cy="513435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45364" y="2581655"/>
              <a:ext cx="8898890" cy="2562225"/>
            </a:xfrm>
            <a:custGeom>
              <a:avLst/>
              <a:gdLst/>
              <a:ahLst/>
              <a:cxnLst/>
              <a:rect l="l" t="t" r="r" b="b"/>
              <a:pathLst>
                <a:path w="8898890" h="2562225">
                  <a:moveTo>
                    <a:pt x="199644" y="2221992"/>
                  </a:moveTo>
                  <a:lnTo>
                    <a:pt x="0" y="2221992"/>
                  </a:lnTo>
                  <a:lnTo>
                    <a:pt x="0" y="2561844"/>
                  </a:lnTo>
                  <a:lnTo>
                    <a:pt x="199644" y="2561844"/>
                  </a:lnTo>
                  <a:lnTo>
                    <a:pt x="199644" y="2221992"/>
                  </a:lnTo>
                  <a:close/>
                </a:path>
                <a:path w="8898890" h="2562225">
                  <a:moveTo>
                    <a:pt x="8898636" y="0"/>
                  </a:moveTo>
                  <a:lnTo>
                    <a:pt x="8037576" y="0"/>
                  </a:lnTo>
                  <a:lnTo>
                    <a:pt x="8037576" y="199644"/>
                  </a:lnTo>
                  <a:lnTo>
                    <a:pt x="8898636" y="199644"/>
                  </a:lnTo>
                  <a:lnTo>
                    <a:pt x="8898636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955" y="187452"/>
              <a:ext cx="5237226" cy="7871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955" y="516636"/>
              <a:ext cx="5314950" cy="7871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8540" y="265633"/>
            <a:ext cx="4871720" cy="781685"/>
          </a:xfrm>
          <a:prstGeom prst="rect"/>
        </p:spPr>
        <p:txBody>
          <a:bodyPr wrap="square" lIns="0" tIns="109855" rIns="0" bIns="0" rtlCol="0" vert="horz">
            <a:spAutoFit/>
          </a:bodyPr>
          <a:lstStyle/>
          <a:p>
            <a:pPr marL="12700" marR="5080">
              <a:lnSpc>
                <a:spcPct val="77200"/>
              </a:lnSpc>
              <a:spcBef>
                <a:spcPts val="865"/>
              </a:spcBef>
            </a:pPr>
            <a:r>
              <a:rPr dirty="0" sz="2800"/>
              <a:t>ОБЕСПЕЧЕНИЕ</a:t>
            </a:r>
            <a:r>
              <a:rPr dirty="0" sz="2800" spc="-155"/>
              <a:t> </a:t>
            </a:r>
            <a:r>
              <a:rPr dirty="0" sz="2800" spc="-10"/>
              <a:t>КАЧЕСТВЕННОЙ </a:t>
            </a:r>
            <a:r>
              <a:rPr dirty="0" sz="2800"/>
              <a:t>ПИТЬЕВОЙ</a:t>
            </a:r>
            <a:r>
              <a:rPr dirty="0" sz="2800" spc="-100"/>
              <a:t> </a:t>
            </a:r>
            <a:r>
              <a:rPr dirty="0" sz="2800" spc="-10"/>
              <a:t>ВОДОЙ</a:t>
            </a:r>
            <a:r>
              <a:rPr dirty="0" sz="2800" spc="-95"/>
              <a:t> </a:t>
            </a:r>
            <a:r>
              <a:rPr dirty="0" sz="2800"/>
              <a:t>В</a:t>
            </a:r>
            <a:r>
              <a:rPr dirty="0" sz="2800" spc="-80"/>
              <a:t> </a:t>
            </a:r>
            <a:r>
              <a:rPr dirty="0" sz="2800" spc="-10"/>
              <a:t>БЕЛАРУСИ</a:t>
            </a:r>
            <a:endParaRPr sz="2800"/>
          </a:p>
        </p:txBody>
      </p:sp>
      <p:grpSp>
        <p:nvGrpSpPr>
          <p:cNvPr id="8" name="object 8" descr=""/>
          <p:cNvGrpSpPr/>
          <p:nvPr/>
        </p:nvGrpSpPr>
        <p:grpSpPr>
          <a:xfrm>
            <a:off x="655319" y="1111008"/>
            <a:ext cx="5225415" cy="2340610"/>
            <a:chOff x="655319" y="1111008"/>
            <a:chExt cx="5225415" cy="234061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799" y="1111008"/>
              <a:ext cx="5194554" cy="51128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799" y="1385328"/>
              <a:ext cx="1760982" cy="51128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1219" y="1385328"/>
              <a:ext cx="1856994" cy="51128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799" y="1982724"/>
              <a:ext cx="1352550" cy="5143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5647" y="1920240"/>
              <a:ext cx="998982" cy="62103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7355" y="1982724"/>
              <a:ext cx="2891790" cy="51435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5799" y="2318004"/>
              <a:ext cx="1392174" cy="5143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3747" y="2255520"/>
              <a:ext cx="653034" cy="62103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59508" y="2318004"/>
              <a:ext cx="1242821" cy="51435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319" y="2590800"/>
              <a:ext cx="653034" cy="62103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1079" y="2653284"/>
              <a:ext cx="2143506" cy="51435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55975" y="2653284"/>
              <a:ext cx="1869186" cy="51435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8367" y="2653284"/>
              <a:ext cx="467118" cy="51435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5799" y="2939808"/>
              <a:ext cx="3195066" cy="511289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С</a:t>
            </a:r>
            <a:r>
              <a:rPr dirty="0" spc="-60"/>
              <a:t> </a:t>
            </a:r>
            <a:r>
              <a:rPr dirty="0"/>
              <a:t>2016</a:t>
            </a:r>
            <a:r>
              <a:rPr dirty="0" spc="-50"/>
              <a:t> </a:t>
            </a:r>
            <a:r>
              <a:rPr dirty="0"/>
              <a:t>года</a:t>
            </a:r>
            <a:r>
              <a:rPr dirty="0" spc="-55"/>
              <a:t> </a:t>
            </a:r>
            <a:r>
              <a:rPr dirty="0"/>
              <a:t>реализованы</a:t>
            </a:r>
            <a:r>
              <a:rPr dirty="0" spc="-45"/>
              <a:t> </a:t>
            </a:r>
            <a:r>
              <a:rPr dirty="0"/>
              <a:t>масштабные</a:t>
            </a:r>
            <a:r>
              <a:rPr dirty="0" spc="-40"/>
              <a:t> </a:t>
            </a:r>
            <a:r>
              <a:rPr dirty="0" spc="-10"/>
              <a:t>проекты </a:t>
            </a:r>
            <a:r>
              <a:rPr dirty="0"/>
              <a:t>по</a:t>
            </a:r>
            <a:r>
              <a:rPr dirty="0" spc="-20"/>
              <a:t> </a:t>
            </a:r>
            <a:r>
              <a:rPr dirty="0" spc="-10"/>
              <a:t>улучшению</a:t>
            </a:r>
            <a:r>
              <a:rPr dirty="0" spc="-20"/>
              <a:t> </a:t>
            </a:r>
            <a:r>
              <a:rPr dirty="0" spc="-10"/>
              <a:t>водоснабжения</a:t>
            </a: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dirty="0" i="0">
                <a:latin typeface="Calibri"/>
                <a:cs typeface="Calibri"/>
              </a:rPr>
              <a:t>Построено</a:t>
            </a:r>
            <a:r>
              <a:rPr dirty="0" spc="-15" i="0">
                <a:latin typeface="Calibri"/>
                <a:cs typeface="Calibri"/>
              </a:rPr>
              <a:t> </a:t>
            </a:r>
            <a:r>
              <a:rPr dirty="0" sz="2200" b="1" i="0">
                <a:latin typeface="Calibri"/>
                <a:cs typeface="Calibri"/>
              </a:rPr>
              <a:t>1</a:t>
            </a:r>
            <a:r>
              <a:rPr dirty="0" sz="2200" spc="-55" b="1" i="0">
                <a:latin typeface="Calibri"/>
                <a:cs typeface="Calibri"/>
              </a:rPr>
              <a:t> </a:t>
            </a:r>
            <a:r>
              <a:rPr dirty="0" sz="2200" b="1" i="0">
                <a:latin typeface="Calibri"/>
                <a:cs typeface="Calibri"/>
              </a:rPr>
              <a:t>432</a:t>
            </a:r>
            <a:r>
              <a:rPr dirty="0" sz="2200" spc="-125" b="1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станции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обезжелезивания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i="0">
                <a:latin typeface="Calibri"/>
                <a:cs typeface="Calibri"/>
              </a:rPr>
              <a:t>Пробурено</a:t>
            </a:r>
            <a:r>
              <a:rPr dirty="0" spc="-50" i="0">
                <a:latin typeface="Calibri"/>
                <a:cs typeface="Calibri"/>
              </a:rPr>
              <a:t> </a:t>
            </a:r>
            <a:r>
              <a:rPr dirty="0" sz="2200" b="1" i="0">
                <a:latin typeface="Calibri"/>
                <a:cs typeface="Calibri"/>
              </a:rPr>
              <a:t>71</a:t>
            </a:r>
            <a:r>
              <a:rPr dirty="0" sz="2200" spc="-125" b="1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скважина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 b="1" i="0">
                <a:latin typeface="Calibri"/>
                <a:cs typeface="Calibri"/>
              </a:rPr>
              <a:t>91</a:t>
            </a:r>
            <a:r>
              <a:rPr dirty="0" sz="2200" spc="-100" b="1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населенный </a:t>
            </a:r>
            <a:r>
              <a:rPr dirty="0" i="0">
                <a:latin typeface="Calibri"/>
                <a:cs typeface="Calibri"/>
              </a:rPr>
              <a:t>пункт</a:t>
            </a:r>
            <a:r>
              <a:rPr dirty="0" spc="-30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переподключен</a:t>
            </a:r>
            <a:r>
              <a:rPr dirty="0" spc="-5" i="0">
                <a:latin typeface="Calibri"/>
                <a:cs typeface="Calibri"/>
              </a:rPr>
              <a:t> </a:t>
            </a:r>
            <a:r>
              <a:rPr dirty="0" spc="-50" i="0">
                <a:latin typeface="Calibri"/>
                <a:cs typeface="Calibri"/>
              </a:rPr>
              <a:t>к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pc="-10" i="0">
                <a:latin typeface="Calibri"/>
                <a:cs typeface="Calibri"/>
              </a:rPr>
              <a:t>централизованным</a:t>
            </a:r>
            <a:r>
              <a:rPr dirty="0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системам</a:t>
            </a:r>
          </a:p>
        </p:txBody>
      </p:sp>
      <p:sp>
        <p:nvSpPr>
          <p:cNvPr id="24" name="object 24" descr=""/>
          <p:cNvSpPr/>
          <p:nvPr/>
        </p:nvSpPr>
        <p:spPr>
          <a:xfrm>
            <a:off x="594359" y="2107692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80">
                <a:moveTo>
                  <a:pt x="144779" y="0"/>
                </a:moveTo>
                <a:lnTo>
                  <a:pt x="0" y="0"/>
                </a:lnTo>
                <a:lnTo>
                  <a:pt x="0" y="144780"/>
                </a:lnTo>
                <a:lnTo>
                  <a:pt x="144779" y="144780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594359" y="2464307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144779" y="0"/>
                </a:moveTo>
                <a:lnTo>
                  <a:pt x="0" y="0"/>
                </a:lnTo>
                <a:lnTo>
                  <a:pt x="0" y="143256"/>
                </a:lnTo>
                <a:lnTo>
                  <a:pt x="144779" y="143256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594359" y="2787395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80">
                <a:moveTo>
                  <a:pt x="144779" y="0"/>
                </a:moveTo>
                <a:lnTo>
                  <a:pt x="0" y="0"/>
                </a:lnTo>
                <a:lnTo>
                  <a:pt x="0" y="144780"/>
                </a:lnTo>
                <a:lnTo>
                  <a:pt x="144779" y="144780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5112" y="3476244"/>
            <a:ext cx="2065782" cy="511289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646277" y="3452232"/>
            <a:ext cx="2981325" cy="135064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ИТОГИ</a:t>
            </a:r>
            <a:r>
              <a:rPr dirty="0" sz="1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710"/>
              </a:spcBef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99,2%</a:t>
            </a:r>
            <a:r>
              <a:rPr dirty="0" sz="22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населения</a:t>
            </a:r>
            <a:endParaRPr sz="1800">
              <a:latin typeface="Calibri"/>
              <a:cs typeface="Calibri"/>
            </a:endParaRPr>
          </a:p>
          <a:p>
            <a:pPr marL="24765" marR="5080">
              <a:lnSpc>
                <a:spcPct val="100000"/>
              </a:lnSpc>
              <a:spcBef>
                <a:spcPts val="15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(8,4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млн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человек)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обеспечены качественной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питьевой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водой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046220" y="3476244"/>
            <a:ext cx="2358390" cy="511289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4177410" y="3526663"/>
            <a:ext cx="2080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ПЛАНЫ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4058411" y="3912108"/>
            <a:ext cx="4859655" cy="1060450"/>
            <a:chOff x="4058411" y="3912108"/>
            <a:chExt cx="4859655" cy="1060450"/>
          </a:xfrm>
        </p:grpSpPr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58411" y="3912108"/>
              <a:ext cx="3411474" cy="51128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13091" y="3912108"/>
              <a:ext cx="653033" cy="51128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613903" y="3912108"/>
              <a:ext cx="1146809" cy="51128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58411" y="4186428"/>
              <a:ext cx="4859274" cy="51128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58411" y="4460748"/>
              <a:ext cx="2340102" cy="511289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4189857" y="3961891"/>
            <a:ext cx="452628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Строительство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дополнительных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250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станций обезжелезивания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(преимущественно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малых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населенных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пунктах)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579119" y="3435096"/>
            <a:ext cx="8134350" cy="1368425"/>
          </a:xfrm>
          <a:custGeom>
            <a:avLst/>
            <a:gdLst/>
            <a:ahLst/>
            <a:cxnLst/>
            <a:rect l="l" t="t" r="r" b="b"/>
            <a:pathLst>
              <a:path w="8134350" h="1368425">
                <a:moveTo>
                  <a:pt x="0" y="0"/>
                </a:moveTo>
                <a:lnTo>
                  <a:pt x="8134096" y="0"/>
                </a:lnTo>
              </a:path>
              <a:path w="8134350" h="1368425">
                <a:moveTo>
                  <a:pt x="3345179" y="1368145"/>
                </a:moveTo>
                <a:lnTo>
                  <a:pt x="334517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142"/>
            <a:ext cx="9144000" cy="5134610"/>
            <a:chOff x="0" y="9142"/>
            <a:chExt cx="9144000" cy="51346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2"/>
              <a:ext cx="9144000" cy="513435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6667" y="3156204"/>
              <a:ext cx="1346454" cy="56464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7079" y="3156204"/>
              <a:ext cx="1440941" cy="56464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6667" y="3461003"/>
              <a:ext cx="753618" cy="56464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4244" y="3461003"/>
              <a:ext cx="1616202" cy="56464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6667" y="3765803"/>
              <a:ext cx="1864613" cy="56464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96667" y="4070603"/>
              <a:ext cx="1840230" cy="56464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6667" y="4375403"/>
              <a:ext cx="2638806" cy="56464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171688" y="4693920"/>
              <a:ext cx="972819" cy="200025"/>
            </a:xfrm>
            <a:custGeom>
              <a:avLst/>
              <a:gdLst/>
              <a:ahLst/>
              <a:cxnLst/>
              <a:rect l="l" t="t" r="r" b="b"/>
              <a:pathLst>
                <a:path w="972820" h="200025">
                  <a:moveTo>
                    <a:pt x="972311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972311" y="199643"/>
                  </a:lnTo>
                  <a:lnTo>
                    <a:pt x="972311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18360" y="2534411"/>
              <a:ext cx="1933193" cy="111633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418969" y="2651886"/>
            <a:ext cx="2353945" cy="2108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6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Calibri"/>
                <a:cs typeface="Calibri"/>
              </a:rPr>
              <a:t>93,5%</a:t>
            </a:r>
            <a:endParaRPr sz="4000">
              <a:latin typeface="Calibri"/>
              <a:cs typeface="Calibri"/>
            </a:endParaRPr>
          </a:p>
          <a:p>
            <a:pPr marL="36830">
              <a:lnSpc>
                <a:spcPts val="2200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жителей</a:t>
            </a:r>
            <a:r>
              <a:rPr dirty="0" sz="20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старше</a:t>
            </a:r>
            <a:r>
              <a:rPr dirty="0" sz="20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2000">
              <a:latin typeface="Calibri"/>
              <a:cs typeface="Calibri"/>
            </a:endParaRPr>
          </a:p>
          <a:p>
            <a:pPr marL="36830" marR="66167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оценивают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здоровье</a:t>
            </a:r>
            <a:r>
              <a:rPr dirty="0" sz="20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как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хорошее</a:t>
            </a:r>
            <a:r>
              <a:rPr dirty="0" sz="20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endParaRPr sz="20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удовлетворительное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88864" y="3264408"/>
            <a:ext cx="1741169" cy="1006602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659882" y="3369055"/>
            <a:ext cx="11722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FFFFFF"/>
                </a:solidFill>
                <a:latin typeface="Calibri"/>
                <a:cs typeface="Calibri"/>
              </a:rPr>
              <a:t>93,8%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45095" y="3264408"/>
            <a:ext cx="1741170" cy="1006602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7516494" y="3369055"/>
            <a:ext cx="11722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FFFFFF"/>
                </a:solidFill>
                <a:latin typeface="Calibri"/>
                <a:cs typeface="Calibri"/>
              </a:rPr>
              <a:t>93,3%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80644" y="615695"/>
            <a:ext cx="8004809" cy="1037590"/>
            <a:chOff x="580644" y="615695"/>
            <a:chExt cx="8004809" cy="1037590"/>
          </a:xfrm>
        </p:grpSpPr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0644" y="615695"/>
              <a:ext cx="8004809" cy="78714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1332" y="1141488"/>
              <a:ext cx="1456182" cy="51128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01952" y="1141488"/>
              <a:ext cx="1344930" cy="51128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90088" y="1141488"/>
              <a:ext cx="3193541" cy="511289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789228" y="588244"/>
            <a:ext cx="7560309" cy="90233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САМООЦЕНКА</a:t>
            </a:r>
            <a:r>
              <a:rPr dirty="0" sz="28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ЗДОРОВЬЯ</a:t>
            </a:r>
            <a:r>
              <a:rPr dirty="0" sz="28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БЕЛОРУСАМИ</a:t>
            </a:r>
            <a:r>
              <a:rPr dirty="0" sz="28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(2025</a:t>
            </a:r>
            <a:r>
              <a:rPr dirty="0" sz="2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г.)</a:t>
            </a:r>
            <a:endParaRPr sz="2800">
              <a:latin typeface="Calibri"/>
              <a:cs typeface="Calibri"/>
            </a:endParaRPr>
          </a:p>
          <a:p>
            <a:pPr marL="106045">
              <a:lnSpc>
                <a:spcPct val="100000"/>
              </a:lnSpc>
              <a:spcBef>
                <a:spcPts val="540"/>
              </a:spcBef>
            </a:pP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dirty="0" sz="1800" spc="-4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данным</a:t>
            </a:r>
            <a:r>
              <a:rPr dirty="0" sz="18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Белстата</a:t>
            </a:r>
            <a:r>
              <a:rPr dirty="0" sz="1800" spc="-6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ко</a:t>
            </a:r>
            <a:r>
              <a:rPr dirty="0" sz="1800" spc="-3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Всемирному</a:t>
            </a:r>
            <a:r>
              <a:rPr dirty="0" sz="1800" spc="-5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дню</a:t>
            </a:r>
            <a:r>
              <a:rPr dirty="0" sz="1800" spc="-3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здоровья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0442" y="453974"/>
            <a:ext cx="237426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i="1">
                <a:solidFill>
                  <a:srgbClr val="09097B"/>
                </a:solidFill>
                <a:latin typeface="Calibri"/>
                <a:cs typeface="Calibri"/>
              </a:rPr>
              <a:t>Здоровье</a:t>
            </a:r>
            <a:r>
              <a:rPr dirty="0" sz="2400" spc="-65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9097B"/>
                </a:solidFill>
                <a:latin typeface="Calibri"/>
                <a:cs typeface="Calibri"/>
              </a:rPr>
              <a:t>нации</a:t>
            </a:r>
            <a:r>
              <a:rPr dirty="0" sz="2400" spc="-50" i="1">
                <a:solidFill>
                  <a:srgbClr val="09097B"/>
                </a:solidFill>
                <a:latin typeface="Calibri"/>
                <a:cs typeface="Calibri"/>
              </a:rPr>
              <a:t> –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0442" y="820292"/>
            <a:ext cx="3374390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259715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это</a:t>
            </a:r>
            <a:r>
              <a:rPr dirty="0" sz="2400" spc="-30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забота</a:t>
            </a:r>
            <a:r>
              <a:rPr dirty="0" sz="2400" spc="-35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не</a:t>
            </a:r>
            <a:r>
              <a:rPr dirty="0" sz="2400" spc="-25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9097B"/>
                </a:solidFill>
                <a:latin typeface="Calibri"/>
                <a:cs typeface="Calibri"/>
              </a:rPr>
              <a:t>только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медиков,</a:t>
            </a:r>
            <a:r>
              <a:rPr dirty="0" sz="2400" spc="-30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но</a:t>
            </a:r>
            <a:r>
              <a:rPr dirty="0" sz="2400" spc="-40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и</a:t>
            </a:r>
            <a:r>
              <a:rPr dirty="0" sz="2400" spc="-35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9097B"/>
                </a:solidFill>
                <a:latin typeface="Calibri"/>
                <a:cs typeface="Calibri"/>
              </a:rPr>
              <a:t>каждого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из</a:t>
            </a:r>
            <a:r>
              <a:rPr dirty="0" sz="2400" spc="-25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нас.</a:t>
            </a:r>
            <a:r>
              <a:rPr dirty="0" sz="2400" spc="-20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Без</a:t>
            </a:r>
            <a:r>
              <a:rPr dirty="0" sz="2400" spc="-5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9097B"/>
                </a:solidFill>
                <a:latin typeface="Calibri"/>
                <a:cs typeface="Calibri"/>
              </a:rPr>
              <a:t>физической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активности,</a:t>
            </a:r>
            <a:r>
              <a:rPr dirty="0" sz="2400" spc="-30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9097B"/>
                </a:solidFill>
                <a:latin typeface="Calibri"/>
                <a:cs typeface="Calibri"/>
              </a:rPr>
              <a:t>занятий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спортом</a:t>
            </a:r>
            <a:r>
              <a:rPr dirty="0" sz="2400" spc="-50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не</a:t>
            </a:r>
            <a:r>
              <a:rPr dirty="0" sz="2400" spc="-45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9097B"/>
                </a:solidFill>
                <a:latin typeface="Calibri"/>
                <a:cs typeface="Calibri"/>
              </a:rPr>
              <a:t>будет</a:t>
            </a:r>
            <a:endParaRPr sz="2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здоровых</a:t>
            </a:r>
            <a:r>
              <a:rPr dirty="0" sz="2400" spc="-50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детей,</a:t>
            </a:r>
            <a:r>
              <a:rPr dirty="0" sz="2400" spc="-40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9097B"/>
                </a:solidFill>
                <a:latin typeface="Calibri"/>
                <a:cs typeface="Calibri"/>
              </a:rPr>
              <a:t>людей,</a:t>
            </a:r>
            <a:endParaRPr sz="2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здоровой</a:t>
            </a:r>
            <a:r>
              <a:rPr dirty="0" sz="2400" spc="-55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нации</a:t>
            </a:r>
            <a:r>
              <a:rPr dirty="0" sz="2400" spc="-40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9097B"/>
                </a:solidFill>
                <a:latin typeface="Calibri"/>
                <a:cs typeface="Calibri"/>
              </a:rPr>
              <a:t>в</a:t>
            </a:r>
            <a:r>
              <a:rPr dirty="0" sz="2400" spc="-40" b="1" i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9097B"/>
                </a:solidFill>
                <a:latin typeface="Calibri"/>
                <a:cs typeface="Calibri"/>
              </a:rPr>
              <a:t>целом.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804" y="-405256"/>
            <a:ext cx="909955" cy="2464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0" spc="-50" b="1" i="1">
                <a:solidFill>
                  <a:srgbClr val="172C7E"/>
                </a:solidFill>
                <a:latin typeface="Calibri"/>
                <a:cs typeface="Calibri"/>
              </a:rPr>
              <a:t>“</a:t>
            </a:r>
            <a:endParaRPr sz="16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 rot="10860000">
            <a:off x="3896166" y="1706974"/>
            <a:ext cx="2230351" cy="203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230"/>
              </a:lnSpc>
            </a:pPr>
            <a:r>
              <a:rPr dirty="0" sz="16000" spc="-50" b="1" i="1">
                <a:solidFill>
                  <a:srgbClr val="172C7E"/>
                </a:solidFill>
                <a:latin typeface="Calibri"/>
                <a:cs typeface="Calibri"/>
              </a:rPr>
              <a:t>“</a:t>
            </a:r>
            <a:endParaRPr sz="160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845552" y="4454652"/>
            <a:ext cx="1298575" cy="297180"/>
          </a:xfrm>
          <a:custGeom>
            <a:avLst/>
            <a:gdLst/>
            <a:ahLst/>
            <a:cxnLst/>
            <a:rect l="l" t="t" r="r" b="b"/>
            <a:pathLst>
              <a:path w="1298575" h="297179">
                <a:moveTo>
                  <a:pt x="1298448" y="0"/>
                </a:moveTo>
                <a:lnTo>
                  <a:pt x="0" y="0"/>
                </a:lnTo>
                <a:lnTo>
                  <a:pt x="0" y="297180"/>
                </a:lnTo>
                <a:lnTo>
                  <a:pt x="1298448" y="297180"/>
                </a:lnTo>
                <a:lnTo>
                  <a:pt x="1298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053795" y="3871366"/>
            <a:ext cx="3681729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Президент</a:t>
            </a:r>
            <a:r>
              <a:rPr dirty="0" sz="1400" spc="-6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Республики</a:t>
            </a:r>
            <a:r>
              <a:rPr dirty="0" sz="1400" spc="-60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172C7E"/>
                </a:solidFill>
                <a:latin typeface="Calibri"/>
                <a:cs typeface="Calibri"/>
              </a:rPr>
              <a:t>Беларусь</a:t>
            </a:r>
            <a:r>
              <a:rPr dirty="0" sz="1400" spc="-55" i="1">
                <a:solidFill>
                  <a:srgbClr val="172C7E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172C7E"/>
                </a:solidFill>
                <a:latin typeface="Calibri"/>
                <a:cs typeface="Calibri"/>
              </a:rPr>
              <a:t>А.Г.Лукашенко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39495" y="7620"/>
            <a:ext cx="8604885" cy="5135880"/>
            <a:chOff x="539495" y="7620"/>
            <a:chExt cx="8604885" cy="5135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2450" y="7620"/>
              <a:ext cx="2751549" cy="51358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39495" y="697992"/>
              <a:ext cx="7981315" cy="881380"/>
            </a:xfrm>
            <a:custGeom>
              <a:avLst/>
              <a:gdLst/>
              <a:ahLst/>
              <a:cxnLst/>
              <a:rect l="l" t="t" r="r" b="b"/>
              <a:pathLst>
                <a:path w="7981315" h="881380">
                  <a:moveTo>
                    <a:pt x="7981188" y="0"/>
                  </a:moveTo>
                  <a:lnTo>
                    <a:pt x="0" y="0"/>
                  </a:lnTo>
                  <a:lnTo>
                    <a:pt x="0" y="880872"/>
                  </a:lnTo>
                  <a:lnTo>
                    <a:pt x="7981188" y="880872"/>
                  </a:lnTo>
                  <a:lnTo>
                    <a:pt x="7981188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1988" y="854964"/>
              <a:ext cx="2726436" cy="56540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736080" y="4373879"/>
              <a:ext cx="2407920" cy="227329"/>
            </a:xfrm>
            <a:custGeom>
              <a:avLst/>
              <a:gdLst/>
              <a:ahLst/>
              <a:cxnLst/>
              <a:rect l="l" t="t" r="r" b="b"/>
              <a:pathLst>
                <a:path w="2407920" h="227329">
                  <a:moveTo>
                    <a:pt x="2407920" y="0"/>
                  </a:moveTo>
                  <a:lnTo>
                    <a:pt x="0" y="0"/>
                  </a:lnTo>
                  <a:lnTo>
                    <a:pt x="0" y="227076"/>
                  </a:lnTo>
                  <a:lnTo>
                    <a:pt x="2407920" y="227076"/>
                  </a:lnTo>
                  <a:lnTo>
                    <a:pt x="2407920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093590" y="2734436"/>
            <a:ext cx="26822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Статистический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обзор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ко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Всемирному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дню</a:t>
            </a:r>
            <a:r>
              <a:rPr dirty="0" sz="1800" spc="-10">
                <a:latin typeface="Calibri"/>
                <a:cs typeface="Calibri"/>
              </a:rPr>
              <a:t> здоровья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7520" y="2028124"/>
            <a:ext cx="1982047" cy="19820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2037" y="9142"/>
            <a:ext cx="8081962" cy="513435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311" y="374904"/>
            <a:ext cx="7199630" cy="829310"/>
          </a:xfrm>
          <a:prstGeom prst="rect"/>
          <a:solidFill>
            <a:srgbClr val="172C7E"/>
          </a:solidFill>
        </p:spPr>
        <p:txBody>
          <a:bodyPr wrap="square" lIns="0" tIns="209550" rIns="0" bIns="0" rtlCol="0" vert="horz">
            <a:spAutoFit/>
          </a:bodyPr>
          <a:lstStyle/>
          <a:p>
            <a:pPr marL="450850">
              <a:lnSpc>
                <a:spcPct val="100000"/>
              </a:lnSpc>
              <a:spcBef>
                <a:spcPts val="1650"/>
              </a:spcBef>
            </a:pPr>
            <a:r>
              <a:rPr dirty="0" sz="2400"/>
              <a:t>МЕДИЦИНСКАЯ</a:t>
            </a:r>
            <a:r>
              <a:rPr dirty="0" sz="2400" spc="-100"/>
              <a:t> </a:t>
            </a:r>
            <a:r>
              <a:rPr dirty="0" sz="2400"/>
              <a:t>СИСТЕМА</a:t>
            </a:r>
            <a:r>
              <a:rPr dirty="0" sz="2400" spc="-80"/>
              <a:t> </a:t>
            </a:r>
            <a:r>
              <a:rPr dirty="0" sz="2400" spc="-10"/>
              <a:t>БЕЛАРУСИ</a:t>
            </a:r>
            <a:r>
              <a:rPr dirty="0" sz="2400" spc="-65"/>
              <a:t> </a:t>
            </a:r>
            <a:r>
              <a:rPr dirty="0" sz="2400"/>
              <a:t>(2024</a:t>
            </a:r>
            <a:r>
              <a:rPr dirty="0" sz="2400" spc="-80"/>
              <a:t> </a:t>
            </a:r>
            <a:r>
              <a:rPr dirty="0" sz="2400" spc="-20"/>
              <a:t>ГОД)</a:t>
            </a:r>
            <a:endParaRPr sz="2400"/>
          </a:p>
        </p:txBody>
      </p:sp>
      <p:sp>
        <p:nvSpPr>
          <p:cNvPr id="4" name="object 4" descr=""/>
          <p:cNvSpPr txBox="1"/>
          <p:nvPr/>
        </p:nvSpPr>
        <p:spPr>
          <a:xfrm>
            <a:off x="690473" y="2837814"/>
            <a:ext cx="2496185" cy="1979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МЕДИЦИНСКАЯ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dirty="0" sz="1800" spc="-10" b="1">
                <a:latin typeface="Calibri"/>
                <a:cs typeface="Calibri"/>
              </a:rPr>
              <a:t>ИНФРАСТРУКТУРА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</a:pPr>
            <a:r>
              <a:rPr dirty="0" sz="2000" b="1">
                <a:latin typeface="Calibri"/>
                <a:cs typeface="Calibri"/>
              </a:rPr>
              <a:t>553</a:t>
            </a:r>
            <a:r>
              <a:rPr dirty="0" sz="2000" spc="-114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больницы</a:t>
            </a:r>
            <a:endParaRPr sz="1600">
              <a:latin typeface="Calibri"/>
              <a:cs typeface="Calibri"/>
            </a:endParaRPr>
          </a:p>
          <a:p>
            <a:pPr marL="12700" marR="552450">
              <a:lnSpc>
                <a:spcPts val="2030"/>
              </a:lnSpc>
              <a:spcBef>
                <a:spcPts val="375"/>
              </a:spcBef>
            </a:pPr>
            <a:r>
              <a:rPr dirty="0" sz="2000" b="1">
                <a:latin typeface="Calibri"/>
                <a:cs typeface="Calibri"/>
              </a:rPr>
              <a:t>1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394</a:t>
            </a:r>
            <a:r>
              <a:rPr dirty="0" sz="2000" spc="-114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поликлиники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и </a:t>
            </a:r>
            <a:r>
              <a:rPr dirty="0" sz="1600" spc="-10">
                <a:latin typeface="Calibri"/>
                <a:cs typeface="Calibri"/>
              </a:rPr>
              <a:t>амбулатории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285"/>
              </a:lnSpc>
            </a:pPr>
            <a:r>
              <a:rPr dirty="0" sz="2000" b="1">
                <a:latin typeface="Calibri"/>
                <a:cs typeface="Calibri"/>
              </a:rPr>
              <a:t>69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783</a:t>
            </a:r>
            <a:r>
              <a:rPr dirty="0" sz="2000" spc="-95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койки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00" spc="-10">
                <a:latin typeface="Calibri"/>
                <a:cs typeface="Calibri"/>
              </a:rPr>
              <a:t>краткосрочного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пребывания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171688" y="4693920"/>
            <a:ext cx="972819" cy="200025"/>
          </a:xfrm>
          <a:custGeom>
            <a:avLst/>
            <a:gdLst/>
            <a:ahLst/>
            <a:cxnLst/>
            <a:rect l="l" t="t" r="r" b="b"/>
            <a:pathLst>
              <a:path w="972820" h="200025">
                <a:moveTo>
                  <a:pt x="972311" y="0"/>
                </a:moveTo>
                <a:lnTo>
                  <a:pt x="0" y="0"/>
                </a:lnTo>
                <a:lnTo>
                  <a:pt x="0" y="199643"/>
                </a:lnTo>
                <a:lnTo>
                  <a:pt x="972311" y="199643"/>
                </a:lnTo>
                <a:lnTo>
                  <a:pt x="972311" y="0"/>
                </a:lnTo>
                <a:close/>
              </a:path>
            </a:pathLst>
          </a:custGeom>
          <a:solidFill>
            <a:srgbClr val="172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499230" y="2837814"/>
            <a:ext cx="2487295" cy="2135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МЕДИЦИНСКИЕ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КАДРЫ</a:t>
            </a:r>
            <a:endParaRPr sz="1800">
              <a:latin typeface="Calibri"/>
              <a:cs typeface="Calibri"/>
            </a:endParaRPr>
          </a:p>
          <a:p>
            <a:pPr marL="12700" marR="445770">
              <a:lnSpc>
                <a:spcPts val="2030"/>
              </a:lnSpc>
              <a:spcBef>
                <a:spcPts val="370"/>
              </a:spcBef>
            </a:pPr>
            <a:r>
              <a:rPr dirty="0" sz="2000" b="1">
                <a:latin typeface="Calibri"/>
                <a:cs typeface="Calibri"/>
              </a:rPr>
              <a:t>41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467</a:t>
            </a:r>
            <a:r>
              <a:rPr dirty="0" sz="2000" spc="-100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практикующих врачей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285"/>
              </a:lnSpc>
            </a:pPr>
            <a:r>
              <a:rPr dirty="0" sz="2000" b="1">
                <a:latin typeface="Calibri"/>
                <a:cs typeface="Calibri"/>
              </a:rPr>
              <a:t>111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448</a:t>
            </a:r>
            <a:r>
              <a:rPr dirty="0" sz="2000" spc="-105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средних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00" spc="-10">
                <a:latin typeface="Calibri"/>
                <a:cs typeface="Calibri"/>
              </a:rPr>
              <a:t>медработников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dirty="0" sz="1200" spc="-10" i="1">
                <a:latin typeface="Calibri"/>
                <a:cs typeface="Calibri"/>
              </a:rPr>
              <a:t>Обеспеченность</a:t>
            </a:r>
            <a:r>
              <a:rPr dirty="0" sz="1200" spc="6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данными категориями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работников</a:t>
            </a:r>
            <a:r>
              <a:rPr dirty="0" sz="1200" spc="-1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выше,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чем </a:t>
            </a:r>
            <a:r>
              <a:rPr dirty="0" sz="1200" i="1">
                <a:latin typeface="Calibri"/>
                <a:cs typeface="Calibri"/>
              </a:rPr>
              <a:t>в</a:t>
            </a:r>
            <a:r>
              <a:rPr dirty="0" sz="1200" spc="-3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Швейцарии,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Болгарии,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Литве, Нидерландах,</a:t>
            </a:r>
            <a:r>
              <a:rPr dirty="0" sz="1200" spc="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Австрии</a:t>
            </a:r>
            <a:r>
              <a:rPr dirty="0" sz="1200" spc="-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и</a:t>
            </a:r>
            <a:r>
              <a:rPr dirty="0" sz="1200" spc="-1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Исландии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88684" y="2828035"/>
            <a:ext cx="1945005" cy="1369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5847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ДОСТУПНОСТЬ МЕДИЦИНЫ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05"/>
              </a:lnSpc>
              <a:spcBef>
                <a:spcPts val="20"/>
              </a:spcBef>
            </a:pPr>
            <a:r>
              <a:rPr dirty="0" sz="1600">
                <a:latin typeface="Calibri"/>
                <a:cs typeface="Calibri"/>
              </a:rPr>
              <a:t>гражданам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обеспечен</a:t>
            </a:r>
            <a:endParaRPr sz="1600">
              <a:latin typeface="Calibri"/>
              <a:cs typeface="Calibri"/>
            </a:endParaRPr>
          </a:p>
          <a:p>
            <a:pPr marL="12700" marR="577215">
              <a:lnSpc>
                <a:spcPts val="2030"/>
              </a:lnSpc>
              <a:spcBef>
                <a:spcPts val="360"/>
              </a:spcBef>
            </a:pPr>
            <a:r>
              <a:rPr dirty="0" sz="2000" b="1">
                <a:latin typeface="Calibri"/>
                <a:cs typeface="Calibri"/>
              </a:rPr>
              <a:t>100%</a:t>
            </a:r>
            <a:r>
              <a:rPr dirty="0" sz="2000" spc="-10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доступ </a:t>
            </a:r>
            <a:r>
              <a:rPr dirty="0" sz="1600" spc="-50">
                <a:latin typeface="Calibri"/>
                <a:cs typeface="Calibri"/>
              </a:rPr>
              <a:t>к </a:t>
            </a:r>
            <a:r>
              <a:rPr dirty="0" sz="1600" spc="-10">
                <a:latin typeface="Calibri"/>
                <a:cs typeface="Calibri"/>
              </a:rPr>
              <a:t>медуслугам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896112" y="4666488"/>
                  </a:moveTo>
                  <a:lnTo>
                    <a:pt x="0" y="4666488"/>
                  </a:lnTo>
                  <a:lnTo>
                    <a:pt x="0" y="4846320"/>
                  </a:lnTo>
                  <a:lnTo>
                    <a:pt x="896112" y="4846320"/>
                  </a:lnTo>
                  <a:lnTo>
                    <a:pt x="896112" y="4666488"/>
                  </a:lnTo>
                  <a:close/>
                </a:path>
                <a:path w="9144000" h="5143500">
                  <a:moveTo>
                    <a:pt x="1318260" y="0"/>
                  </a:moveTo>
                  <a:lnTo>
                    <a:pt x="972312" y="0"/>
                  </a:lnTo>
                  <a:lnTo>
                    <a:pt x="972312" y="699516"/>
                  </a:lnTo>
                  <a:lnTo>
                    <a:pt x="1318260" y="699516"/>
                  </a:lnTo>
                  <a:lnTo>
                    <a:pt x="1318260" y="0"/>
                  </a:lnTo>
                  <a:close/>
                </a:path>
                <a:path w="9144000" h="5143500">
                  <a:moveTo>
                    <a:pt x="9144000" y="0"/>
                  </a:moveTo>
                  <a:lnTo>
                    <a:pt x="5291328" y="0"/>
                  </a:lnTo>
                  <a:lnTo>
                    <a:pt x="5291328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8320" y="324611"/>
              <a:ext cx="1948433" cy="48234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731890" y="369188"/>
            <a:ext cx="1640839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0" b="1">
                <a:solidFill>
                  <a:srgbClr val="FFFFFF"/>
                </a:solidFill>
                <a:latin typeface="Calibri"/>
                <a:cs typeface="Calibri"/>
              </a:rPr>
              <a:t>МОДЕРНИЗАЦИЯ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8320" y="583691"/>
            <a:ext cx="1853946" cy="48234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31890" y="627964"/>
            <a:ext cx="1544955" cy="2857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0"/>
              <a:t>МЕДИЦИНСКОЙ</a:t>
            </a:r>
            <a:endParaRPr sz="1700"/>
          </a:p>
        </p:txBody>
      </p:sp>
      <p:grpSp>
        <p:nvGrpSpPr>
          <p:cNvPr id="9" name="object 9" descr=""/>
          <p:cNvGrpSpPr/>
          <p:nvPr/>
        </p:nvGrpSpPr>
        <p:grpSpPr>
          <a:xfrm>
            <a:off x="5608320" y="842772"/>
            <a:ext cx="2035810" cy="741680"/>
            <a:chOff x="5608320" y="842772"/>
            <a:chExt cx="2035810" cy="74168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8320" y="842772"/>
              <a:ext cx="2035302" cy="48234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8320" y="1101852"/>
              <a:ext cx="1282446" cy="482346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5731890" y="887730"/>
            <a:ext cx="2889885" cy="411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121410">
              <a:lnSpc>
                <a:spcPct val="100000"/>
              </a:lnSpc>
              <a:spcBef>
                <a:spcPts val="105"/>
              </a:spcBef>
            </a:pPr>
            <a:r>
              <a:rPr dirty="0" sz="1700" spc="-20" b="1">
                <a:solidFill>
                  <a:srgbClr val="FFFFFF"/>
                </a:solidFill>
                <a:latin typeface="Calibri"/>
                <a:cs typeface="Calibri"/>
              </a:rPr>
              <a:t>ИНФРАСТРУКТУРЫ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(2025</a:t>
            </a:r>
            <a:r>
              <a:rPr dirty="0" sz="17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0" b="1">
                <a:solidFill>
                  <a:srgbClr val="FFFFFF"/>
                </a:solidFill>
                <a:latin typeface="Calibri"/>
                <a:cs typeface="Calibri"/>
              </a:rPr>
              <a:t>ГОД)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  <a:spcBef>
                <a:spcPts val="1130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Строительные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работы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проводятся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166</a:t>
            </a:r>
            <a:r>
              <a:rPr dirty="0" sz="2000" spc="-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объектах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рамках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Госпрограммы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«Здоровье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народа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демографическая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безопасность»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КЛЮЧЕВЫЕ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ПРОЕКТЫ:</a:t>
            </a:r>
            <a:endParaRPr sz="1600">
              <a:latin typeface="Calibri"/>
              <a:cs typeface="Calibri"/>
            </a:endParaRPr>
          </a:p>
          <a:p>
            <a:pPr marL="12700" marR="295275">
              <a:lnSpc>
                <a:spcPts val="18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Реконструкция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РНПЦ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детской онкологии,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иммунологии</a:t>
            </a:r>
            <a:r>
              <a:rPr dirty="0" sz="1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гематологии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00"/>
              </a:lnSpc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Реконструкция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Республиканской</a:t>
            </a:r>
            <a:endParaRPr sz="1600">
              <a:latin typeface="Calibri"/>
              <a:cs typeface="Calibri"/>
            </a:endParaRPr>
          </a:p>
          <a:p>
            <a:pPr marL="12700" marR="328930">
              <a:lnSpc>
                <a:spcPct val="93800"/>
              </a:lnSpc>
              <a:spcBef>
                <a:spcPts val="60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клинической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больницы медицинской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реабилитации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Обновление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медучреждений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Брестской,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Витебской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Гродненской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областях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5472684" y="2785872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144779" y="0"/>
                </a:moveTo>
                <a:lnTo>
                  <a:pt x="0" y="0"/>
                </a:lnTo>
                <a:lnTo>
                  <a:pt x="0" y="143256"/>
                </a:lnTo>
                <a:lnTo>
                  <a:pt x="144779" y="143256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490971" y="3723132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143255" y="0"/>
                </a:moveTo>
                <a:lnTo>
                  <a:pt x="0" y="0"/>
                </a:lnTo>
                <a:lnTo>
                  <a:pt x="0" y="144780"/>
                </a:lnTo>
                <a:lnTo>
                  <a:pt x="143255" y="144780"/>
                </a:lnTo>
                <a:lnTo>
                  <a:pt x="143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490971" y="4361688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10">
                <a:moveTo>
                  <a:pt x="143255" y="0"/>
                </a:moveTo>
                <a:lnTo>
                  <a:pt x="0" y="0"/>
                </a:lnTo>
                <a:lnTo>
                  <a:pt x="0" y="143256"/>
                </a:lnTo>
                <a:lnTo>
                  <a:pt x="143255" y="143256"/>
                </a:lnTo>
                <a:lnTo>
                  <a:pt x="143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4860036" y="483108"/>
                  </a:moveTo>
                  <a:lnTo>
                    <a:pt x="0" y="483108"/>
                  </a:lnTo>
                  <a:lnTo>
                    <a:pt x="0" y="1662684"/>
                  </a:lnTo>
                  <a:lnTo>
                    <a:pt x="4860036" y="1662684"/>
                  </a:lnTo>
                  <a:lnTo>
                    <a:pt x="4860036" y="483108"/>
                  </a:lnTo>
                  <a:close/>
                </a:path>
                <a:path w="9144000" h="5143500">
                  <a:moveTo>
                    <a:pt x="9144000" y="0"/>
                  </a:moveTo>
                  <a:lnTo>
                    <a:pt x="5291328" y="0"/>
                  </a:lnTo>
                  <a:lnTo>
                    <a:pt x="5291328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572" y="2715780"/>
              <a:ext cx="3099054" cy="51128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572" y="2990100"/>
              <a:ext cx="1472946" cy="51128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2955" y="2990100"/>
              <a:ext cx="1604009" cy="51128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572" y="3264420"/>
              <a:ext cx="2580893" cy="51128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747" y="3480815"/>
              <a:ext cx="1279398" cy="92430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2791" y="3480815"/>
              <a:ext cx="2760726" cy="92430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572" y="4041647"/>
              <a:ext cx="4136898" cy="51128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572" y="4315967"/>
              <a:ext cx="1802129" cy="511289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16737" y="2764917"/>
            <a:ext cx="3808095" cy="190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420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запланировано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оснащение</a:t>
            </a:r>
            <a:r>
              <a:rPr dirty="0" sz="1800" spc="-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учреждений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15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здравоохранения</a:t>
            </a:r>
            <a:r>
              <a:rPr dirty="0" sz="1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еще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3915"/>
              </a:lnSpc>
            </a:pP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114</a:t>
            </a:r>
            <a:r>
              <a:rPr dirty="0" sz="33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Calibri"/>
                <a:cs typeface="Calibri"/>
              </a:rPr>
              <a:t>единицами</a:t>
            </a:r>
            <a:endParaRPr sz="3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высокотехнологичного</a:t>
            </a:r>
            <a:r>
              <a:rPr dirty="0" sz="1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медицинского оборудования.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627878" y="711454"/>
            <a:ext cx="3248025" cy="3504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9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20" b="1">
                <a:solidFill>
                  <a:srgbClr val="FFFFFF"/>
                </a:solidFill>
                <a:latin typeface="Calibri"/>
                <a:cs typeface="Calibri"/>
              </a:rPr>
              <a:t>СЕГОДНЯШНИЙ</a:t>
            </a:r>
            <a:r>
              <a:rPr dirty="0" sz="19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ДЕНЬ</a:t>
            </a:r>
            <a:r>
              <a:rPr dirty="0" sz="19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20" b="1">
                <a:solidFill>
                  <a:srgbClr val="FFFFFF"/>
                </a:solidFill>
                <a:latin typeface="Calibri"/>
                <a:cs typeface="Calibri"/>
              </a:rPr>
              <a:t>ПАРК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ВЫСОКОТЕХНОЛОГИЧНОГО </a:t>
            </a:r>
            <a:r>
              <a:rPr dirty="0" sz="1900" spc="-30" b="1">
                <a:solidFill>
                  <a:srgbClr val="FFFFFF"/>
                </a:solidFill>
                <a:latin typeface="Calibri"/>
                <a:cs typeface="Calibri"/>
              </a:rPr>
              <a:t>ОБОРУДОВАНИЯ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СОСТАВЛЯЕТ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3529"/>
              </a:lnSpc>
            </a:pPr>
            <a:r>
              <a:rPr dirty="0" sz="3000" b="1">
                <a:solidFill>
                  <a:srgbClr val="FFFFFF"/>
                </a:solidFill>
                <a:latin typeface="Calibri"/>
                <a:cs typeface="Calibri"/>
              </a:rPr>
              <a:t>311</a:t>
            </a:r>
            <a:r>
              <a:rPr dirty="0" sz="30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Calibri"/>
                <a:cs typeface="Calibri"/>
              </a:rPr>
              <a:t>ЕДИНИЦ</a:t>
            </a:r>
            <a:endParaRPr sz="3000">
              <a:latin typeface="Calibri"/>
              <a:cs typeface="Calibri"/>
            </a:endParaRPr>
          </a:p>
          <a:p>
            <a:pPr marL="340995" marR="579120">
              <a:lnSpc>
                <a:spcPct val="99800"/>
              </a:lnSpc>
              <a:spcBef>
                <a:spcPts val="216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Компьютерные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томографы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Calibri"/>
                <a:cs typeface="Calibri"/>
              </a:rPr>
              <a:t>170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Магнитно-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резонансные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томографы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Calibri"/>
                <a:cs typeface="Calibri"/>
              </a:rPr>
              <a:t>64</a:t>
            </a:r>
            <a:endParaRPr sz="2200">
              <a:latin typeface="Calibri"/>
              <a:cs typeface="Calibri"/>
            </a:endParaRPr>
          </a:p>
          <a:p>
            <a:pPr marL="34099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Ангиографы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endParaRPr sz="2200">
              <a:latin typeface="Calibri"/>
              <a:cs typeface="Calibri"/>
            </a:endParaRPr>
          </a:p>
          <a:p>
            <a:pPr marL="34099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Линейные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ускорители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5702808" y="2409444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144779" y="0"/>
                </a:moveTo>
                <a:lnTo>
                  <a:pt x="0" y="0"/>
                </a:lnTo>
                <a:lnTo>
                  <a:pt x="0" y="143256"/>
                </a:lnTo>
                <a:lnTo>
                  <a:pt x="144779" y="143256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702808" y="3046476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144779" y="0"/>
                </a:moveTo>
                <a:lnTo>
                  <a:pt x="0" y="0"/>
                </a:lnTo>
                <a:lnTo>
                  <a:pt x="0" y="143256"/>
                </a:lnTo>
                <a:lnTo>
                  <a:pt x="144779" y="143256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698235" y="3683508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144779" y="0"/>
                </a:moveTo>
                <a:lnTo>
                  <a:pt x="0" y="0"/>
                </a:lnTo>
                <a:lnTo>
                  <a:pt x="0" y="143256"/>
                </a:lnTo>
                <a:lnTo>
                  <a:pt x="144779" y="143256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698235" y="4023359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10">
                <a:moveTo>
                  <a:pt x="143255" y="0"/>
                </a:moveTo>
                <a:lnTo>
                  <a:pt x="0" y="0"/>
                </a:lnTo>
                <a:lnTo>
                  <a:pt x="0" y="143255"/>
                </a:lnTo>
                <a:lnTo>
                  <a:pt x="143255" y="143255"/>
                </a:lnTo>
                <a:lnTo>
                  <a:pt x="143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377952" y="556272"/>
            <a:ext cx="4246880" cy="1118235"/>
            <a:chOff x="377952" y="556272"/>
            <a:chExt cx="4246880" cy="1118235"/>
          </a:xfrm>
        </p:grpSpPr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952" y="556272"/>
              <a:ext cx="2969514" cy="53872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7952" y="845832"/>
              <a:ext cx="3231642" cy="53872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7952" y="1135392"/>
              <a:ext cx="4246626" cy="538721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0" y="483108"/>
            <a:ext cx="4860290" cy="1179830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528955">
              <a:lnSpc>
                <a:spcPct val="100000"/>
              </a:lnSpc>
              <a:spcBef>
                <a:spcPts val="1075"/>
              </a:spcBef>
            </a:pP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ПЛАНОВОЕ</a:t>
            </a:r>
            <a:r>
              <a:rPr dirty="0" sz="19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ОСНАЩЕНИЕ</a:t>
            </a:r>
            <a:endParaRPr sz="1900">
              <a:latin typeface="Calibri"/>
              <a:cs typeface="Calibri"/>
            </a:endParaRPr>
          </a:p>
          <a:p>
            <a:pPr marL="528955">
              <a:lnSpc>
                <a:spcPct val="100000"/>
              </a:lnSpc>
              <a:spcBef>
                <a:spcPts val="5"/>
              </a:spcBef>
            </a:pP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ВЫСОКОТЕХНОЛОГИЧНЫМ</a:t>
            </a:r>
            <a:endParaRPr sz="1900">
              <a:latin typeface="Calibri"/>
              <a:cs typeface="Calibri"/>
            </a:endParaRPr>
          </a:p>
          <a:p>
            <a:pPr marL="528955">
              <a:lnSpc>
                <a:spcPct val="100000"/>
              </a:lnSpc>
            </a:pPr>
            <a:r>
              <a:rPr dirty="0" sz="1900" spc="-25" b="1">
                <a:solidFill>
                  <a:srgbClr val="FFFFFF"/>
                </a:solidFill>
                <a:latin typeface="Calibri"/>
                <a:cs typeface="Calibri"/>
              </a:rPr>
              <a:t>ОБОРУДОВАНИЕМ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ВСЕХ</a:t>
            </a:r>
            <a:r>
              <a:rPr dirty="0" sz="19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ТЕРРИТОРИЙ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8882" y="871549"/>
            <a:ext cx="11703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172C7E"/>
                </a:solidFill>
              </a:rPr>
              <a:t>1 </a:t>
            </a:r>
            <a:r>
              <a:rPr dirty="0" sz="4000" spc="-25">
                <a:solidFill>
                  <a:srgbClr val="172C7E"/>
                </a:solidFill>
              </a:rPr>
              <a:t>800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5402579" y="406907"/>
            <a:ext cx="3367404" cy="1758314"/>
            <a:chOff x="5402579" y="406907"/>
            <a:chExt cx="3367404" cy="175831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2579" y="406907"/>
              <a:ext cx="2939033" cy="84353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2579" y="864108"/>
              <a:ext cx="3367278" cy="84353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2579" y="1321308"/>
              <a:ext cx="2519933" cy="84353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627878" y="492378"/>
            <a:ext cx="280606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-10" b="1">
                <a:solidFill>
                  <a:srgbClr val="FFFFFF"/>
                </a:solidFill>
                <a:latin typeface="Calibri"/>
                <a:cs typeface="Calibri"/>
              </a:rPr>
              <a:t>БЕЛОРУССКАЯ </a:t>
            </a:r>
            <a:r>
              <a:rPr dirty="0" sz="3000" spc="-25" b="1">
                <a:solidFill>
                  <a:srgbClr val="FFFFFF"/>
                </a:solidFill>
                <a:latin typeface="Calibri"/>
                <a:cs typeface="Calibri"/>
              </a:rPr>
              <a:t>ФАРМАЦЕВТИКА </a:t>
            </a:r>
            <a:r>
              <a:rPr dirty="0" sz="30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30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30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20" b="1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Зарегистрировано</a:t>
            </a:r>
          </a:p>
          <a:p>
            <a:pPr marL="12700">
              <a:lnSpc>
                <a:spcPct val="100000"/>
              </a:lnSpc>
            </a:pPr>
            <a:r>
              <a:rPr dirty="0" b="1">
                <a:latin typeface="Calibri"/>
                <a:cs typeface="Calibri"/>
              </a:rPr>
              <a:t>67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новых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препаратов</a:t>
            </a: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b="1">
                <a:latin typeface="Calibri"/>
                <a:cs typeface="Calibri"/>
              </a:rPr>
              <a:t>50%</a:t>
            </a:r>
            <a:r>
              <a:rPr dirty="0" spc="-30" b="1">
                <a:latin typeface="Calibri"/>
                <a:cs typeface="Calibri"/>
              </a:rPr>
              <a:t> </a:t>
            </a:r>
            <a:r>
              <a:rPr dirty="0"/>
              <a:t>рынка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 spc="-20"/>
              <a:t>доля</a:t>
            </a:r>
          </a:p>
          <a:p>
            <a:pPr marL="12700" marR="60960">
              <a:lnSpc>
                <a:spcPct val="100000"/>
              </a:lnSpc>
            </a:pPr>
            <a:r>
              <a:rPr dirty="0" spc="-10"/>
              <a:t>отечественных</a:t>
            </a:r>
            <a:r>
              <a:rPr dirty="0" spc="-65"/>
              <a:t> </a:t>
            </a:r>
            <a:r>
              <a:rPr dirty="0"/>
              <a:t>лекарств</a:t>
            </a:r>
            <a:r>
              <a:rPr dirty="0" spc="-65"/>
              <a:t> </a:t>
            </a:r>
            <a:r>
              <a:rPr dirty="0" spc="-50"/>
              <a:t>в </a:t>
            </a:r>
            <a:r>
              <a:rPr dirty="0" spc="-10"/>
              <a:t>стоимостном</a:t>
            </a:r>
            <a:r>
              <a:rPr dirty="0" spc="-20"/>
              <a:t> </a:t>
            </a:r>
            <a:r>
              <a:rPr dirty="0" spc="-10"/>
              <a:t>выражении</a:t>
            </a: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dirty="0" sz="1700" i="1">
                <a:latin typeface="Calibri"/>
                <a:cs typeface="Calibri"/>
              </a:rPr>
              <a:t>(</a:t>
            </a:r>
            <a:r>
              <a:rPr dirty="0" sz="1700" b="1" i="1">
                <a:latin typeface="Calibri"/>
                <a:cs typeface="Calibri"/>
              </a:rPr>
              <a:t>самый</a:t>
            </a:r>
            <a:r>
              <a:rPr dirty="0" sz="1700" spc="-25" b="1" i="1">
                <a:latin typeface="Calibri"/>
                <a:cs typeface="Calibri"/>
              </a:rPr>
              <a:t> </a:t>
            </a:r>
            <a:r>
              <a:rPr dirty="0" sz="1700" b="1" i="1">
                <a:latin typeface="Calibri"/>
                <a:cs typeface="Calibri"/>
              </a:rPr>
              <a:t>высокий</a:t>
            </a:r>
            <a:r>
              <a:rPr dirty="0" sz="1700" spc="-10" b="1" i="1">
                <a:latin typeface="Calibri"/>
                <a:cs typeface="Calibri"/>
              </a:rPr>
              <a:t> </a:t>
            </a:r>
            <a:r>
              <a:rPr dirty="0" sz="1700" spc="-10" i="1">
                <a:latin typeface="Calibri"/>
                <a:cs typeface="Calibri"/>
              </a:rPr>
              <a:t>показатель</a:t>
            </a:r>
            <a:r>
              <a:rPr dirty="0" sz="1700" spc="-50" i="1">
                <a:latin typeface="Calibri"/>
                <a:cs typeface="Calibri"/>
              </a:rPr>
              <a:t> в </a:t>
            </a:r>
            <a:r>
              <a:rPr dirty="0" sz="1700" i="1">
                <a:latin typeface="Calibri"/>
                <a:cs typeface="Calibri"/>
              </a:rPr>
              <a:t>сравнении</a:t>
            </a:r>
            <a:r>
              <a:rPr dirty="0" sz="1700" spc="-25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с</a:t>
            </a:r>
            <a:r>
              <a:rPr dirty="0" sz="1700" spc="-25" i="1">
                <a:latin typeface="Calibri"/>
                <a:cs typeface="Calibri"/>
              </a:rPr>
              <a:t> </a:t>
            </a:r>
            <a:r>
              <a:rPr dirty="0" sz="1700" spc="-10" i="1">
                <a:latin typeface="Calibri"/>
                <a:cs typeface="Calibri"/>
              </a:rPr>
              <a:t>сопредельными странами)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702808" y="2409444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144779" y="0"/>
                </a:moveTo>
                <a:lnTo>
                  <a:pt x="0" y="0"/>
                </a:lnTo>
                <a:lnTo>
                  <a:pt x="0" y="143256"/>
                </a:lnTo>
                <a:lnTo>
                  <a:pt x="144779" y="143256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702808" y="3334511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144779" y="0"/>
                </a:moveTo>
                <a:lnTo>
                  <a:pt x="0" y="0"/>
                </a:lnTo>
                <a:lnTo>
                  <a:pt x="0" y="144780"/>
                </a:lnTo>
                <a:lnTo>
                  <a:pt x="144779" y="144780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274823" y="1412875"/>
            <a:ext cx="2550160" cy="58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200"/>
              </a:lnSpc>
              <a:spcBef>
                <a:spcPts val="105"/>
              </a:spcBef>
            </a:pPr>
            <a:r>
              <a:rPr dirty="0" sz="2000" spc="-10">
                <a:solidFill>
                  <a:srgbClr val="09097B"/>
                </a:solidFill>
                <a:latin typeface="Calibri"/>
                <a:cs typeface="Calibri"/>
              </a:rPr>
              <a:t>наименований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00"/>
              </a:lnSpc>
            </a:pPr>
            <a:r>
              <a:rPr dirty="0" sz="2000" spc="-10">
                <a:solidFill>
                  <a:srgbClr val="09097B"/>
                </a:solidFill>
                <a:latin typeface="Calibri"/>
                <a:cs typeface="Calibri"/>
              </a:rPr>
              <a:t>лекарственных</a:t>
            </a:r>
            <a:r>
              <a:rPr dirty="0" sz="2000" spc="-20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7B"/>
                </a:solidFill>
                <a:latin typeface="Calibri"/>
                <a:cs typeface="Calibri"/>
              </a:rPr>
              <a:t>средств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74823" y="3005708"/>
            <a:ext cx="2747010" cy="1085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">
              <a:lnSpc>
                <a:spcPts val="4370"/>
              </a:lnSpc>
              <a:spcBef>
                <a:spcPts val="95"/>
              </a:spcBef>
            </a:pPr>
            <a:r>
              <a:rPr dirty="0" sz="3000" b="1">
                <a:solidFill>
                  <a:srgbClr val="09097B"/>
                </a:solidFill>
                <a:latin typeface="Calibri"/>
                <a:cs typeface="Calibri"/>
              </a:rPr>
              <a:t>более</a:t>
            </a:r>
            <a:r>
              <a:rPr dirty="0" sz="3000" spc="85" b="1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4000" spc="-25" b="1">
                <a:solidFill>
                  <a:srgbClr val="09097B"/>
                </a:solidFill>
                <a:latin typeface="Calibri"/>
                <a:cs typeface="Calibri"/>
              </a:rPr>
              <a:t>760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1775"/>
              </a:lnSpc>
            </a:pPr>
            <a:r>
              <a:rPr dirty="0" sz="2000" spc="-10">
                <a:solidFill>
                  <a:srgbClr val="09097B"/>
                </a:solidFill>
                <a:latin typeface="Calibri"/>
                <a:cs typeface="Calibri"/>
              </a:rPr>
              <a:t>препаратов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00"/>
              </a:lnSpc>
            </a:pPr>
            <a:r>
              <a:rPr dirty="0" sz="2000" spc="-10">
                <a:solidFill>
                  <a:srgbClr val="09097B"/>
                </a:solidFill>
                <a:latin typeface="Calibri"/>
                <a:cs typeface="Calibri"/>
              </a:rPr>
              <a:t>производится</a:t>
            </a:r>
            <a:r>
              <a:rPr dirty="0" sz="2000" spc="-60">
                <a:solidFill>
                  <a:srgbClr val="09097B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7B"/>
                </a:solidFill>
                <a:latin typeface="Calibri"/>
                <a:cs typeface="Calibri"/>
              </a:rPr>
              <a:t>холдингом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318260" cy="4840605"/>
            </a:xfrm>
            <a:custGeom>
              <a:avLst/>
              <a:gdLst/>
              <a:ahLst/>
              <a:cxnLst/>
              <a:rect l="l" t="t" r="r" b="b"/>
              <a:pathLst>
                <a:path w="1318260" h="4840605">
                  <a:moveTo>
                    <a:pt x="896112" y="4660392"/>
                  </a:moveTo>
                  <a:lnTo>
                    <a:pt x="0" y="4660392"/>
                  </a:lnTo>
                  <a:lnTo>
                    <a:pt x="0" y="4840224"/>
                  </a:lnTo>
                  <a:lnTo>
                    <a:pt x="896112" y="4840224"/>
                  </a:lnTo>
                  <a:lnTo>
                    <a:pt x="896112" y="4660392"/>
                  </a:lnTo>
                  <a:close/>
                </a:path>
                <a:path w="1318260" h="4840605">
                  <a:moveTo>
                    <a:pt x="1318260" y="0"/>
                  </a:moveTo>
                  <a:lnTo>
                    <a:pt x="972312" y="0"/>
                  </a:lnTo>
                  <a:lnTo>
                    <a:pt x="972312" y="699516"/>
                  </a:lnTo>
                  <a:lnTo>
                    <a:pt x="1318260" y="699516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0750" y="496950"/>
            <a:ext cx="4604385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09097B"/>
                </a:solidFill>
              </a:rPr>
              <a:t>ТУРИСТИЧЕСКИЕ</a:t>
            </a:r>
            <a:r>
              <a:rPr dirty="0" spc="-30">
                <a:solidFill>
                  <a:srgbClr val="09097B"/>
                </a:solidFill>
              </a:rPr>
              <a:t> </a:t>
            </a:r>
            <a:r>
              <a:rPr dirty="0" spc="-10">
                <a:solidFill>
                  <a:srgbClr val="09097B"/>
                </a:solidFill>
              </a:rPr>
              <a:t>ПРЕДПОЧТЕНИЯ БЕЛОРУСОВ</a:t>
            </a:r>
            <a:r>
              <a:rPr dirty="0" spc="-80">
                <a:solidFill>
                  <a:srgbClr val="09097B"/>
                </a:solidFill>
              </a:rPr>
              <a:t> </a:t>
            </a:r>
            <a:r>
              <a:rPr dirty="0">
                <a:solidFill>
                  <a:srgbClr val="09097B"/>
                </a:solidFill>
              </a:rPr>
              <a:t>(2024</a:t>
            </a:r>
            <a:r>
              <a:rPr dirty="0" spc="-75">
                <a:solidFill>
                  <a:srgbClr val="09097B"/>
                </a:solidFill>
              </a:rPr>
              <a:t> </a:t>
            </a:r>
            <a:r>
              <a:rPr dirty="0" spc="-25">
                <a:solidFill>
                  <a:srgbClr val="09097B"/>
                </a:solidFill>
              </a:rPr>
              <a:t>Г.)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142"/>
            <a:ext cx="9144000" cy="5134610"/>
            <a:chOff x="0" y="9142"/>
            <a:chExt cx="9144000" cy="51346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2"/>
              <a:ext cx="9144000" cy="513435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45364" y="373392"/>
              <a:ext cx="8898890" cy="4770120"/>
            </a:xfrm>
            <a:custGeom>
              <a:avLst/>
              <a:gdLst/>
              <a:ahLst/>
              <a:cxnLst/>
              <a:rect l="l" t="t" r="r" b="b"/>
              <a:pathLst>
                <a:path w="8898890" h="4770120">
                  <a:moveTo>
                    <a:pt x="199644" y="4430255"/>
                  </a:moveTo>
                  <a:lnTo>
                    <a:pt x="0" y="4430255"/>
                  </a:lnTo>
                  <a:lnTo>
                    <a:pt x="0" y="4770107"/>
                  </a:lnTo>
                  <a:lnTo>
                    <a:pt x="199644" y="4770107"/>
                  </a:lnTo>
                  <a:lnTo>
                    <a:pt x="199644" y="4430255"/>
                  </a:lnTo>
                  <a:close/>
                </a:path>
                <a:path w="8898890" h="4770120">
                  <a:moveTo>
                    <a:pt x="8898636" y="0"/>
                  </a:moveTo>
                  <a:lnTo>
                    <a:pt x="8037576" y="0"/>
                  </a:lnTo>
                  <a:lnTo>
                    <a:pt x="8037576" y="201155"/>
                  </a:lnTo>
                  <a:lnTo>
                    <a:pt x="8898636" y="201155"/>
                  </a:lnTo>
                  <a:lnTo>
                    <a:pt x="8898636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9014" y="394461"/>
            <a:ext cx="5217795" cy="104140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585"/>
              </a:spcBef>
            </a:pPr>
            <a:r>
              <a:rPr dirty="0" spc="-20">
                <a:solidFill>
                  <a:srgbClr val="09097B"/>
                </a:solidFill>
              </a:rPr>
              <a:t>Лечебно-</a:t>
            </a:r>
            <a:r>
              <a:rPr dirty="0" spc="-10">
                <a:solidFill>
                  <a:srgbClr val="09097B"/>
                </a:solidFill>
              </a:rPr>
              <a:t>оздоровительный</a:t>
            </a:r>
            <a:r>
              <a:rPr dirty="0" spc="-45">
                <a:solidFill>
                  <a:srgbClr val="09097B"/>
                </a:solidFill>
              </a:rPr>
              <a:t> </a:t>
            </a:r>
            <a:r>
              <a:rPr dirty="0" spc="-10">
                <a:solidFill>
                  <a:srgbClr val="09097B"/>
                </a:solidFill>
              </a:rPr>
              <a:t>комплекс Беларуси</a:t>
            </a:r>
            <a:r>
              <a:rPr dirty="0" spc="-110">
                <a:solidFill>
                  <a:srgbClr val="09097B"/>
                </a:solidFill>
              </a:rPr>
              <a:t> </a:t>
            </a:r>
            <a:r>
              <a:rPr dirty="0" spc="-10">
                <a:solidFill>
                  <a:srgbClr val="09097B"/>
                </a:solidFill>
              </a:rPr>
              <a:t>представлен</a:t>
            </a:r>
            <a:r>
              <a:rPr dirty="0" spc="-85">
                <a:solidFill>
                  <a:srgbClr val="09097B"/>
                </a:solidFill>
              </a:rPr>
              <a:t> </a:t>
            </a:r>
            <a:r>
              <a:rPr dirty="0" spc="-10">
                <a:solidFill>
                  <a:srgbClr val="09097B"/>
                </a:solidFill>
              </a:rPr>
              <a:t>санаторно-</a:t>
            </a:r>
          </a:p>
          <a:p>
            <a:pPr marL="12700">
              <a:lnSpc>
                <a:spcPts val="2490"/>
              </a:lnSpc>
            </a:pPr>
            <a:r>
              <a:rPr dirty="0">
                <a:solidFill>
                  <a:srgbClr val="09097B"/>
                </a:solidFill>
              </a:rPr>
              <a:t>курортными</a:t>
            </a:r>
            <a:r>
              <a:rPr dirty="0" spc="-70">
                <a:solidFill>
                  <a:srgbClr val="09097B"/>
                </a:solidFill>
              </a:rPr>
              <a:t> </a:t>
            </a:r>
            <a:r>
              <a:rPr dirty="0">
                <a:solidFill>
                  <a:srgbClr val="09097B"/>
                </a:solidFill>
              </a:rPr>
              <a:t>и</a:t>
            </a:r>
            <a:r>
              <a:rPr dirty="0" spc="-85">
                <a:solidFill>
                  <a:srgbClr val="09097B"/>
                </a:solidFill>
              </a:rPr>
              <a:t> </a:t>
            </a:r>
            <a:r>
              <a:rPr dirty="0" spc="-10">
                <a:solidFill>
                  <a:srgbClr val="09097B"/>
                </a:solidFill>
              </a:rPr>
              <a:t>оздоровительными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050442" y="1347342"/>
            <a:ext cx="4972685" cy="3230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41170">
              <a:lnSpc>
                <a:spcPct val="100000"/>
              </a:lnSpc>
              <a:spcBef>
                <a:spcPts val="95"/>
              </a:spcBef>
            </a:pPr>
            <a:r>
              <a:rPr dirty="0" sz="2500" spc="-10" b="1">
                <a:solidFill>
                  <a:srgbClr val="09097B"/>
                </a:solidFill>
                <a:latin typeface="Calibri"/>
                <a:cs typeface="Calibri"/>
              </a:rPr>
              <a:t>организациями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15"/>
              </a:spcBef>
            </a:pPr>
            <a:endParaRPr sz="2500">
              <a:latin typeface="Calibri"/>
              <a:cs typeface="Calibri"/>
            </a:endParaRPr>
          </a:p>
          <a:p>
            <a:pPr marL="1375410" marR="5080">
              <a:lnSpc>
                <a:spcPct val="65400"/>
              </a:lnSpc>
            </a:pPr>
            <a:r>
              <a:rPr dirty="0" sz="2000" spc="-10" b="1">
                <a:latin typeface="Calibri"/>
                <a:cs typeface="Calibri"/>
              </a:rPr>
              <a:t>Санаторно-</a:t>
            </a:r>
            <a:r>
              <a:rPr dirty="0" sz="2000" b="1">
                <a:latin typeface="Calibri"/>
                <a:cs typeface="Calibri"/>
              </a:rPr>
              <a:t>курортный</a:t>
            </a:r>
            <a:r>
              <a:rPr dirty="0" sz="2000" spc="-10" b="1">
                <a:latin typeface="Calibri"/>
                <a:cs typeface="Calibri"/>
              </a:rPr>
              <a:t> комплекс Беларуси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состоит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из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500" spc="-25" b="1">
                <a:latin typeface="Calibri"/>
                <a:cs typeface="Calibri"/>
              </a:rPr>
              <a:t>287</a:t>
            </a:r>
            <a:endParaRPr sz="2500">
              <a:latin typeface="Calibri"/>
              <a:cs typeface="Calibri"/>
            </a:endParaRPr>
          </a:p>
          <a:p>
            <a:pPr marL="1375410">
              <a:lnSpc>
                <a:spcPts val="1795"/>
              </a:lnSpc>
            </a:pPr>
            <a:r>
              <a:rPr dirty="0" sz="2000" b="1">
                <a:latin typeface="Calibri"/>
                <a:cs typeface="Calibri"/>
              </a:rPr>
              <a:t>организаций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оздоровления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2000">
              <a:latin typeface="Calibri"/>
              <a:cs typeface="Calibri"/>
            </a:endParaRPr>
          </a:p>
          <a:p>
            <a:pPr marL="12700" marR="1073150">
              <a:lnSpc>
                <a:spcPct val="100000"/>
              </a:lnSpc>
            </a:pPr>
            <a:r>
              <a:rPr dirty="0" sz="1800" i="1">
                <a:latin typeface="Calibri"/>
                <a:cs typeface="Calibri"/>
              </a:rPr>
              <a:t>97</a:t>
            </a:r>
            <a:r>
              <a:rPr dirty="0" sz="1800" spc="2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санаторно-</a:t>
            </a:r>
            <a:r>
              <a:rPr dirty="0" sz="1800" i="1">
                <a:latin typeface="Calibri"/>
                <a:cs typeface="Calibri"/>
              </a:rPr>
              <a:t>курортных</a:t>
            </a:r>
            <a:r>
              <a:rPr dirty="0" sz="1800" spc="3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организаций </a:t>
            </a:r>
            <a:r>
              <a:rPr dirty="0" sz="1800" i="1">
                <a:latin typeface="Calibri"/>
                <a:cs typeface="Calibri"/>
              </a:rPr>
              <a:t>на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27,7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тыс.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мест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latin typeface="Calibri"/>
                <a:cs typeface="Calibri"/>
              </a:rPr>
              <a:t>190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оздоровительных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организаций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latin typeface="Calibri"/>
                <a:cs typeface="Calibri"/>
              </a:rPr>
              <a:t>на</a:t>
            </a:r>
            <a:r>
              <a:rPr dirty="0" sz="1800" spc="-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33,3</a:t>
            </a:r>
            <a:r>
              <a:rPr dirty="0" sz="1800" spc="-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тыс.</a:t>
            </a:r>
            <a:r>
              <a:rPr dirty="0" sz="1800" spc="-1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мест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65048" y="3550920"/>
            <a:ext cx="207645" cy="245745"/>
          </a:xfrm>
          <a:custGeom>
            <a:avLst/>
            <a:gdLst/>
            <a:ahLst/>
            <a:cxnLst/>
            <a:rect l="l" t="t" r="r" b="b"/>
            <a:pathLst>
              <a:path w="207644" h="245745">
                <a:moveTo>
                  <a:pt x="207264" y="0"/>
                </a:moveTo>
                <a:lnTo>
                  <a:pt x="0" y="0"/>
                </a:lnTo>
                <a:lnTo>
                  <a:pt x="0" y="245363"/>
                </a:lnTo>
                <a:lnTo>
                  <a:pt x="207264" y="245363"/>
                </a:lnTo>
                <a:lnTo>
                  <a:pt x="207264" y="0"/>
                </a:lnTo>
                <a:close/>
              </a:path>
            </a:pathLst>
          </a:custGeom>
          <a:solidFill>
            <a:srgbClr val="172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65048" y="4062984"/>
            <a:ext cx="207645" cy="245745"/>
          </a:xfrm>
          <a:custGeom>
            <a:avLst/>
            <a:gdLst/>
            <a:ahLst/>
            <a:cxnLst/>
            <a:rect l="l" t="t" r="r" b="b"/>
            <a:pathLst>
              <a:path w="207644" h="245745">
                <a:moveTo>
                  <a:pt x="207264" y="0"/>
                </a:moveTo>
                <a:lnTo>
                  <a:pt x="0" y="0"/>
                </a:lnTo>
                <a:lnTo>
                  <a:pt x="0" y="245364"/>
                </a:lnTo>
                <a:lnTo>
                  <a:pt x="207264" y="245364"/>
                </a:lnTo>
                <a:lnTo>
                  <a:pt x="207264" y="0"/>
                </a:lnTo>
                <a:close/>
              </a:path>
            </a:pathLst>
          </a:custGeom>
          <a:solidFill>
            <a:srgbClr val="172C7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0"/>
              <a:ext cx="9140952" cy="513740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896112" y="4660392"/>
                  </a:moveTo>
                  <a:lnTo>
                    <a:pt x="0" y="4660392"/>
                  </a:lnTo>
                  <a:lnTo>
                    <a:pt x="0" y="4840224"/>
                  </a:lnTo>
                  <a:lnTo>
                    <a:pt x="896112" y="4840224"/>
                  </a:lnTo>
                  <a:lnTo>
                    <a:pt x="896112" y="4660392"/>
                  </a:lnTo>
                  <a:close/>
                </a:path>
                <a:path w="9144000" h="5143500">
                  <a:moveTo>
                    <a:pt x="1318260" y="0"/>
                  </a:moveTo>
                  <a:lnTo>
                    <a:pt x="972312" y="0"/>
                  </a:lnTo>
                  <a:lnTo>
                    <a:pt x="972312" y="699516"/>
                  </a:lnTo>
                  <a:lnTo>
                    <a:pt x="1318260" y="699516"/>
                  </a:lnTo>
                  <a:lnTo>
                    <a:pt x="1318260" y="0"/>
                  </a:lnTo>
                  <a:close/>
                </a:path>
                <a:path w="9144000" h="5143500">
                  <a:moveTo>
                    <a:pt x="9144000" y="0"/>
                  </a:moveTo>
                  <a:lnTo>
                    <a:pt x="5291328" y="0"/>
                  </a:lnTo>
                  <a:lnTo>
                    <a:pt x="5291328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2C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884290" y="651129"/>
            <a:ext cx="2955290" cy="3790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81305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9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19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dirty="0" sz="19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бесплатными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dirty="0" sz="19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удешевленными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путевками</a:t>
            </a:r>
            <a:r>
              <a:rPr dirty="0" sz="19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были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обеспечены</a:t>
            </a:r>
            <a:r>
              <a:rPr dirty="0" sz="19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r>
              <a:rPr dirty="0" sz="19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807</a:t>
            </a:r>
            <a:r>
              <a:rPr dirty="0" sz="19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20" b="1">
                <a:solidFill>
                  <a:srgbClr val="FFFFFF"/>
                </a:solidFill>
                <a:latin typeface="Calibri"/>
                <a:cs typeface="Calibri"/>
              </a:rPr>
              <a:t>тыс.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человек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Около</a:t>
            </a:r>
            <a:r>
              <a:rPr dirty="0" sz="19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половины</a:t>
            </a:r>
            <a:r>
              <a:rPr dirty="0" sz="19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всего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детского</a:t>
            </a:r>
            <a:r>
              <a:rPr dirty="0" sz="19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населения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Республики</a:t>
            </a:r>
            <a:r>
              <a:rPr dirty="0" sz="19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Беларусь</a:t>
            </a:r>
            <a:r>
              <a:rPr dirty="0" sz="19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(более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728</a:t>
            </a:r>
            <a:r>
              <a:rPr dirty="0" sz="19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тыс.</a:t>
            </a:r>
            <a:r>
              <a:rPr dirty="0" sz="19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детей)</a:t>
            </a:r>
            <a:r>
              <a:rPr dirty="0" sz="19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9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19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году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были</a:t>
            </a:r>
            <a:r>
              <a:rPr dirty="0" sz="19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охвачены</a:t>
            </a:r>
            <a:r>
              <a:rPr dirty="0" sz="19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лечебно-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оздоровительными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услугами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631179" y="771144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80">
                <a:moveTo>
                  <a:pt x="144779" y="0"/>
                </a:moveTo>
                <a:lnTo>
                  <a:pt x="0" y="0"/>
                </a:lnTo>
                <a:lnTo>
                  <a:pt x="0" y="144779"/>
                </a:lnTo>
                <a:lnTo>
                  <a:pt x="144779" y="144779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631179" y="2506979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80">
                <a:moveTo>
                  <a:pt x="144779" y="0"/>
                </a:moveTo>
                <a:lnTo>
                  <a:pt x="0" y="0"/>
                </a:lnTo>
                <a:lnTo>
                  <a:pt x="0" y="144780"/>
                </a:lnTo>
                <a:lnTo>
                  <a:pt x="144779" y="144780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Александр</dc:creator>
  <dc:title>Презентация PowerPoint</dc:title>
  <dcterms:created xsi:type="dcterms:W3CDTF">2025-05-28T13:19:48Z</dcterms:created>
  <dcterms:modified xsi:type="dcterms:W3CDTF">2025-05-28T13:19:48Z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2025-05-28T00:00:00Z</vt:filetime>
  </property>
  <property fmtid="{D5CDD505-2E9C-101B-9397-08002B2CF9AE}" pid="5" name="Producer">
    <vt:lpwstr>3-Heights(TM) PDF Security Shell 4.8.25.2 (http://www.pdf-tools.com)</vt:lpwstr>
  </property>
</Properties>
</file>